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3"/>
  </p:handoutMasterIdLst>
  <p:sldIdLst>
    <p:sldId id="257" r:id="rId3"/>
    <p:sldId id="292" r:id="rId5"/>
    <p:sldId id="293" r:id="rId6"/>
    <p:sldId id="330" r:id="rId7"/>
    <p:sldId id="294" r:id="rId8"/>
    <p:sldId id="295" r:id="rId9"/>
    <p:sldId id="297" r:id="rId10"/>
    <p:sldId id="298" r:id="rId11"/>
    <p:sldId id="299" r:id="rId12"/>
    <p:sldId id="331" r:id="rId13"/>
    <p:sldId id="300" r:id="rId14"/>
    <p:sldId id="301" r:id="rId15"/>
    <p:sldId id="303" r:id="rId16"/>
    <p:sldId id="304" r:id="rId17"/>
    <p:sldId id="306" r:id="rId18"/>
    <p:sldId id="307" r:id="rId19"/>
    <p:sldId id="308" r:id="rId20"/>
    <p:sldId id="309" r:id="rId21"/>
    <p:sldId id="310" r:id="rId22"/>
    <p:sldId id="311" r:id="rId23"/>
    <p:sldId id="312" r:id="rId24"/>
    <p:sldId id="313" r:id="rId25"/>
    <p:sldId id="332" r:id="rId26"/>
    <p:sldId id="314" r:id="rId27"/>
    <p:sldId id="334" r:id="rId28"/>
    <p:sldId id="315" r:id="rId29"/>
    <p:sldId id="316" r:id="rId30"/>
    <p:sldId id="333" r:id="rId31"/>
    <p:sldId id="319" r:id="rId32"/>
    <p:sldId id="323" r:id="rId33"/>
    <p:sldId id="318" r:id="rId34"/>
    <p:sldId id="324" r:id="rId35"/>
    <p:sldId id="320" r:id="rId36"/>
    <p:sldId id="325" r:id="rId37"/>
    <p:sldId id="322" r:id="rId38"/>
    <p:sldId id="327" r:id="rId39"/>
    <p:sldId id="335" r:id="rId40"/>
    <p:sldId id="329" r:id="rId41"/>
    <p:sldId id="336" r:id="rId42"/>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36" autoAdjust="0"/>
  </p:normalViewPr>
  <p:slideViewPr>
    <p:cSldViewPr>
      <p:cViewPr varScale="1">
        <p:scale>
          <a:sx n="90" d="100"/>
          <a:sy n="90" d="100"/>
        </p:scale>
        <p:origin x="116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20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B87531D-A379-4178-A5E4-79A9698B2C5E}" type="doc">
      <dgm:prSet loTypeId="urn:microsoft.com/office/officeart/2005/8/layout/hierarchy2" loCatId="hierarchy" qsTypeId="urn:microsoft.com/office/officeart/2005/8/quickstyle/simple4" qsCatId="simple" csTypeId="urn:microsoft.com/office/officeart/2005/8/colors/accent0_2" csCatId="mainScheme" phldr="1"/>
      <dgm:spPr/>
      <dgm:t>
        <a:bodyPr/>
        <a:lstStyle/>
        <a:p>
          <a:endParaRPr lang="zh-CN" altLang="en-US"/>
        </a:p>
      </dgm:t>
    </dgm:pt>
    <dgm:pt modelId="{98879BAF-5D92-4723-A222-A1487F924D85}">
      <dgm:prSet phldrT="[文本]" custT="1"/>
      <dgm:spPr/>
      <dgm:t>
        <a:bodyPr/>
        <a:lstStyle/>
        <a:p>
          <a:r>
            <a:rPr lang="zh-CN" altLang="en-US" sz="1800" dirty="0">
              <a:latin typeface="黑体" panose="02010609060101010101" pitchFamily="49" charset="-122"/>
              <a:ea typeface="黑体" panose="02010609060101010101" pitchFamily="49" charset="-122"/>
            </a:rPr>
            <a:t>方向控制阀</a:t>
          </a:r>
        </a:p>
      </dgm:t>
    </dgm:pt>
    <dgm:pt modelId="{D6EA2D19-0FF9-4F68-B5A0-10CE5F2E7729}" cxnId="{9947B44C-E4BE-4130-9010-0F304CA10FB7}" type="par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5B7C3CFF-1EEC-41F6-829D-906D0B0F6457}" cxnId="{9947B44C-E4BE-4130-9010-0F304CA10FB7}"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D8B04F2C-AACE-4767-8B1A-EE7391963F6B}">
      <dgm:prSet phldrT="[文本]" custT="1"/>
      <dgm:spPr/>
      <dgm:t>
        <a:bodyPr/>
        <a:lstStyle/>
        <a:p>
          <a:r>
            <a:rPr lang="zh-CN" altLang="en-US" sz="1800">
              <a:latin typeface="黑体" panose="02010609060101010101" pitchFamily="49" charset="-122"/>
              <a:ea typeface="黑体" panose="02010609060101010101" pitchFamily="49" charset="-122"/>
            </a:rPr>
            <a:t>单向阀</a:t>
          </a:r>
          <a:endParaRPr lang="zh-CN" altLang="en-US" sz="1800" dirty="0">
            <a:latin typeface="黑体" panose="02010609060101010101" pitchFamily="49" charset="-122"/>
            <a:ea typeface="黑体" panose="02010609060101010101" pitchFamily="49" charset="-122"/>
          </a:endParaRPr>
        </a:p>
      </dgm:t>
    </dgm:pt>
    <dgm:pt modelId="{C17CDE0A-CA96-4F56-994B-E36A1463BB16}" cxnId="{BDA04333-2519-4C95-B615-D5FF5CE7BB5E}"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B60BD2C0-1637-42C0-BDC3-6DCA278C5780}" cxnId="{BDA04333-2519-4C95-B615-D5FF5CE7BB5E}"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CC6E99DC-D057-41D0-861B-4353F8554977}">
      <dgm:prSet phldrT="[文本]" custT="1"/>
      <dgm:spPr/>
      <dgm:t>
        <a:bodyPr/>
        <a:lstStyle/>
        <a:p>
          <a:r>
            <a:rPr lang="zh-CN" altLang="en-US" sz="1800">
              <a:latin typeface="黑体" panose="02010609060101010101" pitchFamily="49" charset="-122"/>
              <a:ea typeface="黑体" panose="02010609060101010101" pitchFamily="49" charset="-122"/>
            </a:rPr>
            <a:t>液控单向阀</a:t>
          </a:r>
          <a:endParaRPr lang="zh-CN" altLang="en-US" sz="1800" dirty="0">
            <a:latin typeface="黑体" panose="02010609060101010101" pitchFamily="49" charset="-122"/>
            <a:ea typeface="黑体" panose="02010609060101010101" pitchFamily="49" charset="-122"/>
          </a:endParaRPr>
        </a:p>
      </dgm:t>
    </dgm:pt>
    <dgm:pt modelId="{6B44853C-8EAA-423A-8E1B-A2D0C452237B}" cxnId="{FBDCF467-C53A-4E9B-8544-82A11CDE1757}"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E788AF70-7FF5-468F-9519-8E0935C13F31}" cxnId="{FBDCF467-C53A-4E9B-8544-82A11CDE1757}"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5207BE07-A96A-4608-8254-75708F2855E7}">
      <dgm:prSet phldrT="[文本]" custT="1"/>
      <dgm:spPr/>
      <dgm:t>
        <a:bodyPr/>
        <a:lstStyle/>
        <a:p>
          <a:r>
            <a:rPr lang="zh-CN" altLang="en-US" sz="1800">
              <a:latin typeface="黑体" panose="02010609060101010101" pitchFamily="49" charset="-122"/>
              <a:ea typeface="黑体" panose="02010609060101010101" pitchFamily="49" charset="-122"/>
            </a:rPr>
            <a:t>换向阀</a:t>
          </a:r>
          <a:endParaRPr lang="zh-CN" altLang="en-US" sz="1800" dirty="0">
            <a:latin typeface="黑体" panose="02010609060101010101" pitchFamily="49" charset="-122"/>
            <a:ea typeface="黑体" panose="02010609060101010101" pitchFamily="49" charset="-122"/>
          </a:endParaRPr>
        </a:p>
      </dgm:t>
    </dgm:pt>
    <dgm:pt modelId="{C784BA81-A95A-4B66-B28A-304F5E1F745A}" cxnId="{B1E347D6-2975-4324-B9BC-64CDC499F203}"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40F52175-F5A3-47E8-961F-F3797E616098}" cxnId="{B1E347D6-2975-4324-B9BC-64CDC499F203}"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B1080E73-D3B7-443A-8BD3-8FD202FFEAB4}">
      <dgm:prSet phldrT="[文本]" custT="1"/>
      <dgm:spPr/>
      <dgm:t>
        <a:bodyPr/>
        <a:lstStyle/>
        <a:p>
          <a:r>
            <a:rPr lang="zh-CN" altLang="en-US" sz="1800">
              <a:latin typeface="黑体" panose="02010609060101010101" pitchFamily="49" charset="-122"/>
              <a:ea typeface="黑体" panose="02010609060101010101" pitchFamily="49" charset="-122"/>
            </a:rPr>
            <a:t>按通路分类</a:t>
          </a:r>
          <a:endParaRPr lang="zh-CN" altLang="en-US" sz="1800" dirty="0">
            <a:latin typeface="黑体" panose="02010609060101010101" pitchFamily="49" charset="-122"/>
            <a:ea typeface="黑体" panose="02010609060101010101" pitchFamily="49" charset="-122"/>
          </a:endParaRPr>
        </a:p>
      </dgm:t>
    </dgm:pt>
    <dgm:pt modelId="{C905BEC6-D248-449C-A304-F5A2DFAFC7E9}" cxnId="{BA06084B-1759-4EDB-97E7-4979663DD114}"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5E5B1958-9342-47B2-8F66-FFC8AE06B80B}" cxnId="{BA06084B-1759-4EDB-97E7-4979663DD114}"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655F7306-3161-4D9A-8D9B-BEA0282593C4}">
      <dgm:prSet custT="1"/>
      <dgm:spPr/>
      <dgm:t>
        <a:bodyPr/>
        <a:lstStyle/>
        <a:p>
          <a:r>
            <a:rPr lang="zh-CN" altLang="en-US" sz="1800" dirty="0">
              <a:latin typeface="黑体" panose="02010609060101010101" pitchFamily="49" charset="-122"/>
              <a:ea typeface="黑体" panose="02010609060101010101" pitchFamily="49" charset="-122"/>
            </a:rPr>
            <a:t>普通单向阀</a:t>
          </a:r>
        </a:p>
      </dgm:t>
    </dgm:pt>
    <dgm:pt modelId="{24940D8A-5BE3-4AAD-B059-BC2700B40730}" cxnId="{E6E295E9-C18D-4AE9-BD8D-5F5B48DB9163}"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D1DCD7E3-8D6B-444E-922F-38C20384963F}" cxnId="{E6E295E9-C18D-4AE9-BD8D-5F5B48DB9163}"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8E74C573-022D-41B6-AC8A-4DB64C7DC62C}">
      <dgm:prSet custT="1"/>
      <dgm:spPr/>
      <dgm:t>
        <a:bodyPr/>
        <a:lstStyle/>
        <a:p>
          <a:r>
            <a:rPr lang="zh-CN" altLang="en-US" sz="1800" dirty="0">
              <a:latin typeface="黑体" panose="02010609060101010101" pitchFamily="49" charset="-122"/>
              <a:ea typeface="黑体" panose="02010609060101010101" pitchFamily="49" charset="-122"/>
            </a:rPr>
            <a:t>按工作位置数分类</a:t>
          </a:r>
        </a:p>
      </dgm:t>
    </dgm:pt>
    <dgm:pt modelId="{222F1596-4825-4305-8B28-1427AF2BB459}" cxnId="{84F88755-DF6B-40A4-800B-8E89B44308AA}"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A636DCA9-6D9A-49E0-BB9C-BBBD1F2AA46D}" cxnId="{84F88755-DF6B-40A4-800B-8E89B44308AA}"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E6109641-78C2-424C-93AE-3B499270AE9E}">
      <dgm:prSet custT="1"/>
      <dgm:spPr/>
      <dgm:t>
        <a:bodyPr/>
        <a:lstStyle/>
        <a:p>
          <a:r>
            <a:rPr lang="zh-CN" altLang="en-US" sz="1800">
              <a:latin typeface="黑体" panose="02010609060101010101" pitchFamily="49" charset="-122"/>
              <a:ea typeface="黑体" panose="02010609060101010101" pitchFamily="49" charset="-122"/>
            </a:rPr>
            <a:t>按控制</a:t>
          </a:r>
          <a:r>
            <a:rPr lang="en-US" altLang="zh-CN" sz="1800">
              <a:latin typeface="黑体" panose="02010609060101010101" pitchFamily="49" charset="-122"/>
              <a:ea typeface="黑体" panose="02010609060101010101" pitchFamily="49" charset="-122"/>
            </a:rPr>
            <a:t>/</a:t>
          </a:r>
          <a:r>
            <a:rPr lang="zh-CN" altLang="en-US" sz="1800">
              <a:latin typeface="黑体" panose="02010609060101010101" pitchFamily="49" charset="-122"/>
              <a:ea typeface="黑体" panose="02010609060101010101" pitchFamily="49" charset="-122"/>
            </a:rPr>
            <a:t>操纵方式分类</a:t>
          </a:r>
          <a:endParaRPr lang="zh-CN" altLang="en-US" sz="1800" dirty="0">
            <a:latin typeface="黑体" panose="02010609060101010101" pitchFamily="49" charset="-122"/>
            <a:ea typeface="黑体" panose="02010609060101010101" pitchFamily="49" charset="-122"/>
          </a:endParaRPr>
        </a:p>
      </dgm:t>
    </dgm:pt>
    <dgm:pt modelId="{E0AE994F-14E0-4783-8CDE-A06B38A1F63E}" cxnId="{4C9C9FA4-BED3-48FD-848A-2C4190734BC1}"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DEE5848E-67EE-4E1E-ADFC-52A4DFCCB6B1}" cxnId="{4C9C9FA4-BED3-48FD-848A-2C4190734BC1}"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C5481822-1B9C-420B-98B5-7CDD1FBE77D2}">
      <dgm:prSet custT="1"/>
      <dgm:spPr/>
      <dgm:t>
        <a:bodyPr/>
        <a:lstStyle/>
        <a:p>
          <a:r>
            <a:rPr lang="zh-CN" altLang="en-US" sz="1800">
              <a:latin typeface="黑体" panose="02010609060101010101" pitchFamily="49" charset="-122"/>
              <a:ea typeface="黑体" panose="02010609060101010101" pitchFamily="49" charset="-122"/>
            </a:rPr>
            <a:t>二通、三通、四通、五通</a:t>
          </a:r>
          <a:r>
            <a:rPr lang="en-US" altLang="zh-CN" sz="1800">
              <a:latin typeface="黑体" panose="02010609060101010101" pitchFamily="49" charset="-122"/>
              <a:ea typeface="黑体" panose="02010609060101010101" pitchFamily="49" charset="-122"/>
            </a:rPr>
            <a:t>……</a:t>
          </a:r>
          <a:endParaRPr lang="zh-CN" altLang="en-US" sz="1800" dirty="0">
            <a:latin typeface="黑体" panose="02010609060101010101" pitchFamily="49" charset="-122"/>
            <a:ea typeface="黑体" panose="02010609060101010101" pitchFamily="49" charset="-122"/>
          </a:endParaRPr>
        </a:p>
      </dgm:t>
    </dgm:pt>
    <dgm:pt modelId="{B38AA80D-B274-41AC-8A33-7A801651A5C3}" cxnId="{F2432F1D-2237-46D0-8BE1-8431350F4D34}"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A0A11249-7A01-4100-961D-B9023B24C611}" cxnId="{F2432F1D-2237-46D0-8BE1-8431350F4D34}"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F8CC5918-EBF1-4446-B9CB-C12DB8EC365F}">
      <dgm:prSet custT="1"/>
      <dgm:spPr/>
      <dgm:t>
        <a:bodyPr/>
        <a:lstStyle/>
        <a:p>
          <a:r>
            <a:rPr lang="zh-CN" altLang="en-US" sz="1800">
              <a:latin typeface="黑体" panose="02010609060101010101" pitchFamily="49" charset="-122"/>
              <a:ea typeface="黑体" panose="02010609060101010101" pitchFamily="49" charset="-122"/>
            </a:rPr>
            <a:t>二位、三位、四位</a:t>
          </a:r>
          <a:r>
            <a:rPr lang="en-US" altLang="zh-CN" sz="1800">
              <a:latin typeface="黑体" panose="02010609060101010101" pitchFamily="49" charset="-122"/>
              <a:ea typeface="黑体" panose="02010609060101010101" pitchFamily="49" charset="-122"/>
            </a:rPr>
            <a:t>……</a:t>
          </a:r>
          <a:endParaRPr lang="zh-CN" altLang="en-US" sz="1800" dirty="0">
            <a:latin typeface="黑体" panose="02010609060101010101" pitchFamily="49" charset="-122"/>
            <a:ea typeface="黑体" panose="02010609060101010101" pitchFamily="49" charset="-122"/>
          </a:endParaRPr>
        </a:p>
      </dgm:t>
    </dgm:pt>
    <dgm:pt modelId="{C665A1B7-7CB9-4D23-AF4E-B2F5515B8B74}" cxnId="{B876DAEC-DAFC-419A-BB00-37664D7C8580}"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64070743-139B-4B68-AB44-0051C85AEA07}" cxnId="{B876DAEC-DAFC-419A-BB00-37664D7C8580}"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5B04F8DD-9BF0-4C6D-8357-FB57A501D85A}">
      <dgm:prSet custT="1"/>
      <dgm:spPr/>
      <dgm:t>
        <a:bodyPr/>
        <a:lstStyle/>
        <a:p>
          <a:r>
            <a:rPr lang="zh-CN" altLang="en-US" sz="1800">
              <a:latin typeface="黑体" panose="02010609060101010101" pitchFamily="49" charset="-122"/>
              <a:ea typeface="黑体" panose="02010609060101010101" pitchFamily="49" charset="-122"/>
            </a:rPr>
            <a:t>电磁换向阀</a:t>
          </a:r>
          <a:endParaRPr lang="zh-CN" altLang="en-US" sz="1800" dirty="0">
            <a:latin typeface="黑体" panose="02010609060101010101" pitchFamily="49" charset="-122"/>
            <a:ea typeface="黑体" panose="02010609060101010101" pitchFamily="49" charset="-122"/>
          </a:endParaRPr>
        </a:p>
      </dgm:t>
    </dgm:pt>
    <dgm:pt modelId="{6AA2CB42-E8E0-4BAB-82FE-3EC274E39C50}" cxnId="{562D5D95-4104-43F5-8FCF-C4E61FDA1731}"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EDD695C2-0444-46CD-BAE1-08E84ECB6B33}" cxnId="{562D5D95-4104-43F5-8FCF-C4E61FDA1731}"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33C7270F-39C1-451A-A521-F0ABC037FB6C}">
      <dgm:prSet custT="1"/>
      <dgm:spPr/>
      <dgm:t>
        <a:bodyPr/>
        <a:lstStyle/>
        <a:p>
          <a:r>
            <a:rPr lang="zh-CN" altLang="en-US" sz="1800">
              <a:latin typeface="黑体" panose="02010609060101010101" pitchFamily="49" charset="-122"/>
              <a:ea typeface="黑体" panose="02010609060101010101" pitchFamily="49" charset="-122"/>
            </a:rPr>
            <a:t>电液换向阀</a:t>
          </a:r>
          <a:endParaRPr lang="zh-CN" altLang="en-US" sz="1800" dirty="0">
            <a:latin typeface="黑体" panose="02010609060101010101" pitchFamily="49" charset="-122"/>
            <a:ea typeface="黑体" panose="02010609060101010101" pitchFamily="49" charset="-122"/>
          </a:endParaRPr>
        </a:p>
      </dgm:t>
    </dgm:pt>
    <dgm:pt modelId="{4F7057AB-5126-4329-9EA4-8F54AD54C6F1}" cxnId="{81CE89FD-880F-40CE-B278-05522DCC8B88}"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A013DF2A-1775-4653-B1B1-197A2C7B357E}" cxnId="{81CE89FD-880F-40CE-B278-05522DCC8B88}"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E813B554-10B4-494C-876A-3BD9CFF837D2}">
      <dgm:prSet custT="1"/>
      <dgm:spPr/>
      <dgm:t>
        <a:bodyPr/>
        <a:lstStyle/>
        <a:p>
          <a:r>
            <a:rPr lang="zh-CN" altLang="en-US" sz="1800" dirty="0">
              <a:latin typeface="黑体" panose="02010609060101010101" pitchFamily="49" charset="-122"/>
              <a:ea typeface="黑体" panose="02010609060101010101" pitchFamily="49" charset="-122"/>
            </a:rPr>
            <a:t>液动换向阀</a:t>
          </a:r>
        </a:p>
      </dgm:t>
    </dgm:pt>
    <dgm:pt modelId="{74C48679-1816-4DD2-A41E-8323F0360BE7}" cxnId="{F2828803-C99F-4126-ABC9-B96357E34A44}"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698D3B1F-17FD-4A7C-9716-A5EE1277B3F8}" cxnId="{F2828803-C99F-4126-ABC9-B96357E34A44}"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EC5ED0E0-2031-43D1-81B3-B94B6C88B878}">
      <dgm:prSet custT="1"/>
      <dgm:spPr/>
      <dgm:t>
        <a:bodyPr/>
        <a:lstStyle/>
        <a:p>
          <a:r>
            <a:rPr lang="zh-CN" altLang="en-US" sz="1800">
              <a:latin typeface="黑体" panose="02010609060101010101" pitchFamily="49" charset="-122"/>
              <a:ea typeface="黑体" panose="02010609060101010101" pitchFamily="49" charset="-122"/>
            </a:rPr>
            <a:t>手动换向阀</a:t>
          </a:r>
          <a:endParaRPr lang="zh-CN" altLang="en-US" sz="1800" dirty="0">
            <a:latin typeface="黑体" panose="02010609060101010101" pitchFamily="49" charset="-122"/>
            <a:ea typeface="黑体" panose="02010609060101010101" pitchFamily="49" charset="-122"/>
          </a:endParaRPr>
        </a:p>
      </dgm:t>
    </dgm:pt>
    <dgm:pt modelId="{0575541A-9E98-4867-928E-710901FCD365}" cxnId="{F02968D2-CDD5-41F6-AC5A-7721CF99EEA3}"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FC9CD4D7-2668-4BED-9FB4-B15EC9663E3F}" cxnId="{F02968D2-CDD5-41F6-AC5A-7721CF99EEA3}"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0A5A1C89-72F2-48A9-9F4D-DC18FCAA872E}">
      <dgm:prSet custT="1"/>
      <dgm:spPr/>
      <dgm:t>
        <a:bodyPr/>
        <a:lstStyle/>
        <a:p>
          <a:r>
            <a:rPr lang="zh-CN" altLang="en-US" sz="1800">
              <a:latin typeface="黑体" panose="02010609060101010101" pitchFamily="49" charset="-122"/>
              <a:ea typeface="黑体" panose="02010609060101010101" pitchFamily="49" charset="-122"/>
            </a:rPr>
            <a:t>机动换向阀</a:t>
          </a:r>
          <a:endParaRPr lang="zh-CN" altLang="en-US" sz="1800" dirty="0">
            <a:latin typeface="黑体" panose="02010609060101010101" pitchFamily="49" charset="-122"/>
            <a:ea typeface="黑体" panose="02010609060101010101" pitchFamily="49" charset="-122"/>
          </a:endParaRPr>
        </a:p>
      </dgm:t>
    </dgm:pt>
    <dgm:pt modelId="{33FDF743-C634-4138-8DF7-A97E38374BA9}" cxnId="{B841668F-6B10-4CF5-ADB5-C8E09EF834FC}"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7B9B9003-87B4-43CF-B177-DDCC62E995B2}" cxnId="{B841668F-6B10-4CF5-ADB5-C8E09EF834FC}"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22A0896F-547B-4784-BEEF-0EDA30C027CD}">
      <dgm:prSet custT="1"/>
      <dgm:spPr/>
      <dgm:t>
        <a:bodyPr/>
        <a:lstStyle/>
        <a:p>
          <a:r>
            <a:rPr lang="zh-CN" altLang="en-US" sz="1800">
              <a:latin typeface="黑体" panose="02010609060101010101" pitchFamily="49" charset="-122"/>
              <a:ea typeface="黑体" panose="02010609060101010101" pitchFamily="49" charset="-122"/>
            </a:rPr>
            <a:t>气动换向阀</a:t>
          </a:r>
          <a:endParaRPr lang="zh-CN" altLang="en-US" sz="1800" dirty="0">
            <a:latin typeface="黑体" panose="02010609060101010101" pitchFamily="49" charset="-122"/>
            <a:ea typeface="黑体" panose="02010609060101010101" pitchFamily="49" charset="-122"/>
          </a:endParaRPr>
        </a:p>
      </dgm:t>
    </dgm:pt>
    <dgm:pt modelId="{4A695392-0E5D-4D48-886C-D2882F71AEAD}" cxnId="{2746D9EE-3C0B-4C27-AC5E-D6671770B312}" type="parTrans">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4D644F25-B50C-4587-AEB2-7C9D55B01952}" cxnId="{2746D9EE-3C0B-4C27-AC5E-D6671770B312}" type="sibTrans">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650D6793-4923-4096-9B8E-318464E938E2}" type="pres">
      <dgm:prSet presAssocID="{4B87531D-A379-4178-A5E4-79A9698B2C5E}" presName="diagram" presStyleCnt="0">
        <dgm:presLayoutVars>
          <dgm:chPref val="1"/>
          <dgm:dir/>
          <dgm:animOne val="branch"/>
          <dgm:animLvl val="lvl"/>
          <dgm:resizeHandles val="exact"/>
        </dgm:presLayoutVars>
      </dgm:prSet>
      <dgm:spPr/>
    </dgm:pt>
    <dgm:pt modelId="{B60DBBDD-00B2-4DC3-8737-55DE0D0A6F59}" type="pres">
      <dgm:prSet presAssocID="{98879BAF-5D92-4723-A222-A1487F924D85}" presName="root1" presStyleCnt="0"/>
      <dgm:spPr/>
    </dgm:pt>
    <dgm:pt modelId="{08DEAB5B-EDBF-4B03-A585-47DFA65B010D}" type="pres">
      <dgm:prSet presAssocID="{98879BAF-5D92-4723-A222-A1487F924D85}" presName="LevelOneTextNode" presStyleLbl="node0" presStyleIdx="0" presStyleCnt="1" custScaleX="201492" custScaleY="110820">
        <dgm:presLayoutVars>
          <dgm:chPref val="3"/>
        </dgm:presLayoutVars>
      </dgm:prSet>
      <dgm:spPr/>
    </dgm:pt>
    <dgm:pt modelId="{CFEF32D2-5326-45FA-A943-02D1A02EC3F5}" type="pres">
      <dgm:prSet presAssocID="{98879BAF-5D92-4723-A222-A1487F924D85}" presName="level2hierChild" presStyleCnt="0"/>
      <dgm:spPr/>
    </dgm:pt>
    <dgm:pt modelId="{37253C52-7A36-444E-B38B-CABD911C632B}" type="pres">
      <dgm:prSet presAssocID="{C17CDE0A-CA96-4F56-994B-E36A1463BB16}" presName="conn2-1" presStyleLbl="parChTrans1D2" presStyleIdx="0" presStyleCnt="2"/>
      <dgm:spPr/>
    </dgm:pt>
    <dgm:pt modelId="{2B997003-B29B-4638-8197-B5F939872ACA}" type="pres">
      <dgm:prSet presAssocID="{C17CDE0A-CA96-4F56-994B-E36A1463BB16}" presName="connTx" presStyleLbl="parChTrans1D2" presStyleIdx="0" presStyleCnt="2"/>
      <dgm:spPr/>
    </dgm:pt>
    <dgm:pt modelId="{060A8A36-5DBC-42F7-AFEC-BCD48D7B3D79}" type="pres">
      <dgm:prSet presAssocID="{D8B04F2C-AACE-4767-8B1A-EE7391963F6B}" presName="root2" presStyleCnt="0"/>
      <dgm:spPr/>
    </dgm:pt>
    <dgm:pt modelId="{C54816D1-18C4-4589-8FCE-38CB9B4850D6}" type="pres">
      <dgm:prSet presAssocID="{D8B04F2C-AACE-4767-8B1A-EE7391963F6B}" presName="LevelTwoTextNode" presStyleLbl="node2" presStyleIdx="0" presStyleCnt="2" custScaleX="151119" custScaleY="110820" custLinFactNeighborY="-27824">
        <dgm:presLayoutVars>
          <dgm:chPref val="3"/>
        </dgm:presLayoutVars>
      </dgm:prSet>
      <dgm:spPr/>
    </dgm:pt>
    <dgm:pt modelId="{22067D11-11BC-43A8-BA5F-FD1FCD5F4444}" type="pres">
      <dgm:prSet presAssocID="{D8B04F2C-AACE-4767-8B1A-EE7391963F6B}" presName="level3hierChild" presStyleCnt="0"/>
      <dgm:spPr/>
    </dgm:pt>
    <dgm:pt modelId="{3C18B8DB-3B4A-4EBE-8E7C-B8966967AD6C}" type="pres">
      <dgm:prSet presAssocID="{24940D8A-5BE3-4AAD-B059-BC2700B40730}" presName="conn2-1" presStyleLbl="parChTrans1D3" presStyleIdx="0" presStyleCnt="5"/>
      <dgm:spPr/>
    </dgm:pt>
    <dgm:pt modelId="{AD810534-CE06-4B19-A9B3-9C534587D23E}" type="pres">
      <dgm:prSet presAssocID="{24940D8A-5BE3-4AAD-B059-BC2700B40730}" presName="connTx" presStyleLbl="parChTrans1D3" presStyleIdx="0" presStyleCnt="5"/>
      <dgm:spPr/>
    </dgm:pt>
    <dgm:pt modelId="{A9112ED7-9611-4F62-8BC5-50C73C5FCFAF}" type="pres">
      <dgm:prSet presAssocID="{655F7306-3161-4D9A-8D9B-BEA0282593C4}" presName="root2" presStyleCnt="0"/>
      <dgm:spPr/>
    </dgm:pt>
    <dgm:pt modelId="{70C99A13-1FF9-4007-9A4B-CF73DD10613A}" type="pres">
      <dgm:prSet presAssocID="{655F7306-3161-4D9A-8D9B-BEA0282593C4}" presName="LevelTwoTextNode" presStyleLbl="node3" presStyleIdx="0" presStyleCnt="5" custScaleX="203467" custScaleY="111907" custLinFactNeighborY="-29525">
        <dgm:presLayoutVars>
          <dgm:chPref val="3"/>
        </dgm:presLayoutVars>
      </dgm:prSet>
      <dgm:spPr/>
    </dgm:pt>
    <dgm:pt modelId="{6D0993D2-2823-43D9-A015-2EBC5F942EAC}" type="pres">
      <dgm:prSet presAssocID="{655F7306-3161-4D9A-8D9B-BEA0282593C4}" presName="level3hierChild" presStyleCnt="0"/>
      <dgm:spPr/>
    </dgm:pt>
    <dgm:pt modelId="{CAF8BD22-6BCA-4C07-9721-1A99DA4FF8BE}" type="pres">
      <dgm:prSet presAssocID="{6B44853C-8EAA-423A-8E1B-A2D0C452237B}" presName="conn2-1" presStyleLbl="parChTrans1D3" presStyleIdx="1" presStyleCnt="5"/>
      <dgm:spPr/>
    </dgm:pt>
    <dgm:pt modelId="{7693AF76-200F-442F-8370-19CBB170CEF1}" type="pres">
      <dgm:prSet presAssocID="{6B44853C-8EAA-423A-8E1B-A2D0C452237B}" presName="connTx" presStyleLbl="parChTrans1D3" presStyleIdx="1" presStyleCnt="5"/>
      <dgm:spPr/>
    </dgm:pt>
    <dgm:pt modelId="{F7EA2055-C1E4-4CF4-8D35-B31D5E10C62A}" type="pres">
      <dgm:prSet presAssocID="{CC6E99DC-D057-41D0-861B-4353F8554977}" presName="root2" presStyleCnt="0"/>
      <dgm:spPr/>
    </dgm:pt>
    <dgm:pt modelId="{038D48AC-1227-4101-A44F-D21F92176F31}" type="pres">
      <dgm:prSet presAssocID="{CC6E99DC-D057-41D0-861B-4353F8554977}" presName="LevelTwoTextNode" presStyleLbl="node3" presStyleIdx="1" presStyleCnt="5" custScaleX="205772" custScaleY="113175" custLinFactNeighborY="-23769">
        <dgm:presLayoutVars>
          <dgm:chPref val="3"/>
        </dgm:presLayoutVars>
      </dgm:prSet>
      <dgm:spPr/>
    </dgm:pt>
    <dgm:pt modelId="{2D8F72ED-633D-48F0-9323-9A445B0AD21B}" type="pres">
      <dgm:prSet presAssocID="{CC6E99DC-D057-41D0-861B-4353F8554977}" presName="level3hierChild" presStyleCnt="0"/>
      <dgm:spPr/>
    </dgm:pt>
    <dgm:pt modelId="{C9C1955C-D67A-404F-AC84-47FA411A4059}" type="pres">
      <dgm:prSet presAssocID="{C784BA81-A95A-4B66-B28A-304F5E1F745A}" presName="conn2-1" presStyleLbl="parChTrans1D2" presStyleIdx="1" presStyleCnt="2"/>
      <dgm:spPr/>
    </dgm:pt>
    <dgm:pt modelId="{B81853E9-943D-42C4-88DD-6D01FC6BC21D}" type="pres">
      <dgm:prSet presAssocID="{C784BA81-A95A-4B66-B28A-304F5E1F745A}" presName="connTx" presStyleLbl="parChTrans1D2" presStyleIdx="1" presStyleCnt="2"/>
      <dgm:spPr/>
    </dgm:pt>
    <dgm:pt modelId="{B85A2A96-AB1A-4E4E-8306-D98B32DE713A}" type="pres">
      <dgm:prSet presAssocID="{5207BE07-A96A-4608-8254-75708F2855E7}" presName="root2" presStyleCnt="0"/>
      <dgm:spPr/>
    </dgm:pt>
    <dgm:pt modelId="{FA35DDD5-1C8A-4A8E-BE78-282D450EAEFE}" type="pres">
      <dgm:prSet presAssocID="{5207BE07-A96A-4608-8254-75708F2855E7}" presName="LevelTwoTextNode" presStyleLbl="node2" presStyleIdx="1" presStyleCnt="2" custScaleX="151119" custScaleY="110820">
        <dgm:presLayoutVars>
          <dgm:chPref val="3"/>
        </dgm:presLayoutVars>
      </dgm:prSet>
      <dgm:spPr/>
    </dgm:pt>
    <dgm:pt modelId="{731D3890-0132-47E4-B85E-F8BEA8269871}" type="pres">
      <dgm:prSet presAssocID="{5207BE07-A96A-4608-8254-75708F2855E7}" presName="level3hierChild" presStyleCnt="0"/>
      <dgm:spPr/>
    </dgm:pt>
    <dgm:pt modelId="{CE5233D7-17DB-46D1-8748-303AB44CE3D5}" type="pres">
      <dgm:prSet presAssocID="{C905BEC6-D248-449C-A304-F5A2DFAFC7E9}" presName="conn2-1" presStyleLbl="parChTrans1D3" presStyleIdx="2" presStyleCnt="5"/>
      <dgm:spPr/>
    </dgm:pt>
    <dgm:pt modelId="{B20228A4-8088-4F90-972D-15131E899195}" type="pres">
      <dgm:prSet presAssocID="{C905BEC6-D248-449C-A304-F5A2DFAFC7E9}" presName="connTx" presStyleLbl="parChTrans1D3" presStyleIdx="2" presStyleCnt="5"/>
      <dgm:spPr/>
    </dgm:pt>
    <dgm:pt modelId="{3B69B295-5AE3-4758-8728-A583C2056D11}" type="pres">
      <dgm:prSet presAssocID="{B1080E73-D3B7-443A-8BD3-8FD202FFEAB4}" presName="root2" presStyleCnt="0"/>
      <dgm:spPr/>
    </dgm:pt>
    <dgm:pt modelId="{3B9ACBF8-03BF-40FA-A27C-428D3106D074}" type="pres">
      <dgm:prSet presAssocID="{B1080E73-D3B7-443A-8BD3-8FD202FFEAB4}" presName="LevelTwoTextNode" presStyleLbl="node3" presStyleIdx="2" presStyleCnt="5" custScaleX="206358" custScaleY="114636" custLinFactNeighborY="-1253">
        <dgm:presLayoutVars>
          <dgm:chPref val="3"/>
        </dgm:presLayoutVars>
      </dgm:prSet>
      <dgm:spPr/>
    </dgm:pt>
    <dgm:pt modelId="{2C6FA780-EA03-48FE-BEF9-4AD5462C9648}" type="pres">
      <dgm:prSet presAssocID="{B1080E73-D3B7-443A-8BD3-8FD202FFEAB4}" presName="level3hierChild" presStyleCnt="0"/>
      <dgm:spPr/>
    </dgm:pt>
    <dgm:pt modelId="{D600BC5F-8677-48D4-8EB7-7CE12C376796}" type="pres">
      <dgm:prSet presAssocID="{B38AA80D-B274-41AC-8A33-7A801651A5C3}" presName="conn2-1" presStyleLbl="parChTrans1D4" presStyleIdx="0" presStyleCnt="8"/>
      <dgm:spPr/>
    </dgm:pt>
    <dgm:pt modelId="{960037DA-94FD-4D22-8F2F-173A8E56F7F2}" type="pres">
      <dgm:prSet presAssocID="{B38AA80D-B274-41AC-8A33-7A801651A5C3}" presName="connTx" presStyleLbl="parChTrans1D4" presStyleIdx="0" presStyleCnt="8"/>
      <dgm:spPr/>
    </dgm:pt>
    <dgm:pt modelId="{63FD43EC-C712-45E5-B9AA-AD294FD64CAA}" type="pres">
      <dgm:prSet presAssocID="{C5481822-1B9C-420B-98B5-7CDD1FBE77D2}" presName="root2" presStyleCnt="0"/>
      <dgm:spPr/>
    </dgm:pt>
    <dgm:pt modelId="{ACE2212C-C5B1-4BB0-ACB8-E6AE77BBB880}" type="pres">
      <dgm:prSet presAssocID="{C5481822-1B9C-420B-98B5-7CDD1FBE77D2}" presName="LevelTwoTextNode" presStyleLbl="node4" presStyleIdx="0" presStyleCnt="8" custScaleX="504430" custScaleY="114636" custLinFactNeighborY="-1253">
        <dgm:presLayoutVars>
          <dgm:chPref val="3"/>
        </dgm:presLayoutVars>
      </dgm:prSet>
      <dgm:spPr/>
    </dgm:pt>
    <dgm:pt modelId="{DF573FCA-7234-4622-A43F-BA06FCB62310}" type="pres">
      <dgm:prSet presAssocID="{C5481822-1B9C-420B-98B5-7CDD1FBE77D2}" presName="level3hierChild" presStyleCnt="0"/>
      <dgm:spPr/>
    </dgm:pt>
    <dgm:pt modelId="{5EE4625E-656A-4939-AC30-C6776B4ACBB7}" type="pres">
      <dgm:prSet presAssocID="{222F1596-4825-4305-8B28-1427AF2BB459}" presName="conn2-1" presStyleLbl="parChTrans1D3" presStyleIdx="3" presStyleCnt="5"/>
      <dgm:spPr/>
    </dgm:pt>
    <dgm:pt modelId="{916AEBA4-949E-499B-B5B5-83582DA44E96}" type="pres">
      <dgm:prSet presAssocID="{222F1596-4825-4305-8B28-1427AF2BB459}" presName="connTx" presStyleLbl="parChTrans1D3" presStyleIdx="3" presStyleCnt="5"/>
      <dgm:spPr/>
    </dgm:pt>
    <dgm:pt modelId="{F3AED6C3-0A44-4B6E-9D36-28A50213B252}" type="pres">
      <dgm:prSet presAssocID="{8E74C573-022D-41B6-AC8A-4DB64C7DC62C}" presName="root2" presStyleCnt="0"/>
      <dgm:spPr/>
    </dgm:pt>
    <dgm:pt modelId="{4DA807FD-8D5E-4C5E-B092-24E2BEE50A9C}" type="pres">
      <dgm:prSet presAssocID="{8E74C573-022D-41B6-AC8A-4DB64C7DC62C}" presName="LevelTwoTextNode" presStyleLbl="node3" presStyleIdx="3" presStyleCnt="5" custScaleX="308263" custScaleY="116304" custLinFactNeighborY="22215">
        <dgm:presLayoutVars>
          <dgm:chPref val="3"/>
        </dgm:presLayoutVars>
      </dgm:prSet>
      <dgm:spPr/>
    </dgm:pt>
    <dgm:pt modelId="{4AB4CD83-A48F-4615-883A-A0ADFD3F03F5}" type="pres">
      <dgm:prSet presAssocID="{8E74C573-022D-41B6-AC8A-4DB64C7DC62C}" presName="level3hierChild" presStyleCnt="0"/>
      <dgm:spPr/>
    </dgm:pt>
    <dgm:pt modelId="{AEFBFF5B-B620-4C22-A4F1-D7EFBFBF9F90}" type="pres">
      <dgm:prSet presAssocID="{C665A1B7-7CB9-4D23-AF4E-B2F5515B8B74}" presName="conn2-1" presStyleLbl="parChTrans1D4" presStyleIdx="1" presStyleCnt="8"/>
      <dgm:spPr/>
    </dgm:pt>
    <dgm:pt modelId="{F893AAB1-534F-4B65-AD63-2F31053A523E}" type="pres">
      <dgm:prSet presAssocID="{C665A1B7-7CB9-4D23-AF4E-B2F5515B8B74}" presName="connTx" presStyleLbl="parChTrans1D4" presStyleIdx="1" presStyleCnt="8"/>
      <dgm:spPr/>
    </dgm:pt>
    <dgm:pt modelId="{85907168-7FCB-42EF-B1EC-321981F26F4E}" type="pres">
      <dgm:prSet presAssocID="{F8CC5918-EBF1-4446-B9CB-C12DB8EC365F}" presName="root2" presStyleCnt="0"/>
      <dgm:spPr/>
    </dgm:pt>
    <dgm:pt modelId="{83EF26BD-C035-4244-834E-F18B42C4E794}" type="pres">
      <dgm:prSet presAssocID="{F8CC5918-EBF1-4446-B9CB-C12DB8EC365F}" presName="LevelTwoTextNode" presStyleLbl="node4" presStyleIdx="1" presStyleCnt="8" custScaleX="392334" custScaleY="116304" custLinFactNeighborY="22215">
        <dgm:presLayoutVars>
          <dgm:chPref val="3"/>
        </dgm:presLayoutVars>
      </dgm:prSet>
      <dgm:spPr/>
    </dgm:pt>
    <dgm:pt modelId="{9449EA2C-2471-4067-AB07-7782C24B6C56}" type="pres">
      <dgm:prSet presAssocID="{F8CC5918-EBF1-4446-B9CB-C12DB8EC365F}" presName="level3hierChild" presStyleCnt="0"/>
      <dgm:spPr/>
    </dgm:pt>
    <dgm:pt modelId="{FA5DDEAE-A600-401A-80E4-01589841DF39}" type="pres">
      <dgm:prSet presAssocID="{E0AE994F-14E0-4783-8CDE-A06B38A1F63E}" presName="conn2-1" presStyleLbl="parChTrans1D3" presStyleIdx="4" presStyleCnt="5"/>
      <dgm:spPr/>
    </dgm:pt>
    <dgm:pt modelId="{82DB422C-34FC-4358-B1A3-C32F689B95F0}" type="pres">
      <dgm:prSet presAssocID="{E0AE994F-14E0-4783-8CDE-A06B38A1F63E}" presName="connTx" presStyleLbl="parChTrans1D3" presStyleIdx="4" presStyleCnt="5"/>
      <dgm:spPr/>
    </dgm:pt>
    <dgm:pt modelId="{1F0D2FD3-B30A-46FE-B161-0068F036E4E7}" type="pres">
      <dgm:prSet presAssocID="{E6109641-78C2-424C-93AE-3B499270AE9E}" presName="root2" presStyleCnt="0"/>
      <dgm:spPr/>
    </dgm:pt>
    <dgm:pt modelId="{8145A9C1-2FA0-4160-9811-C5F003A36B87}" type="pres">
      <dgm:prSet presAssocID="{E6109641-78C2-424C-93AE-3B499270AE9E}" presName="LevelTwoTextNode" presStyleLbl="node3" presStyleIdx="4" presStyleCnt="5" custScaleX="364310" custScaleY="116304" custLinFactNeighborY="40116">
        <dgm:presLayoutVars>
          <dgm:chPref val="3"/>
        </dgm:presLayoutVars>
      </dgm:prSet>
      <dgm:spPr/>
    </dgm:pt>
    <dgm:pt modelId="{AE6E56AF-ABB3-42DC-ACE6-A96D3F250238}" type="pres">
      <dgm:prSet presAssocID="{E6109641-78C2-424C-93AE-3B499270AE9E}" presName="level3hierChild" presStyleCnt="0"/>
      <dgm:spPr/>
    </dgm:pt>
    <dgm:pt modelId="{AA3ED54B-F3DD-4722-B3EF-372DEA8CE591}" type="pres">
      <dgm:prSet presAssocID="{6AA2CB42-E8E0-4BAB-82FE-3EC274E39C50}" presName="conn2-1" presStyleLbl="parChTrans1D4" presStyleIdx="2" presStyleCnt="8"/>
      <dgm:spPr/>
    </dgm:pt>
    <dgm:pt modelId="{338E851F-5B85-4BE0-86B7-E344E6626754}" type="pres">
      <dgm:prSet presAssocID="{6AA2CB42-E8E0-4BAB-82FE-3EC274E39C50}" presName="connTx" presStyleLbl="parChTrans1D4" presStyleIdx="2" presStyleCnt="8"/>
      <dgm:spPr/>
    </dgm:pt>
    <dgm:pt modelId="{837EFA55-F18B-42FD-B566-30833E2898FE}" type="pres">
      <dgm:prSet presAssocID="{5B04F8DD-9BF0-4C6D-8357-FB57A501D85A}" presName="root2" presStyleCnt="0"/>
      <dgm:spPr/>
    </dgm:pt>
    <dgm:pt modelId="{9E2321FC-B735-4325-A9DA-0FF7BA0AF519}" type="pres">
      <dgm:prSet presAssocID="{5B04F8DD-9BF0-4C6D-8357-FB57A501D85A}" presName="LevelTwoTextNode" presStyleLbl="node4" presStyleIdx="2" presStyleCnt="8" custScaleX="223844" custScaleY="111923" custLinFactNeighborY="27955">
        <dgm:presLayoutVars>
          <dgm:chPref val="3"/>
        </dgm:presLayoutVars>
      </dgm:prSet>
      <dgm:spPr/>
    </dgm:pt>
    <dgm:pt modelId="{4BC0A7EF-D6C2-429A-A928-912E1414D21A}" type="pres">
      <dgm:prSet presAssocID="{5B04F8DD-9BF0-4C6D-8357-FB57A501D85A}" presName="level3hierChild" presStyleCnt="0"/>
      <dgm:spPr/>
    </dgm:pt>
    <dgm:pt modelId="{9D7DE1C0-24E3-4094-834D-11C059CA9460}" type="pres">
      <dgm:prSet presAssocID="{4F7057AB-5126-4329-9EA4-8F54AD54C6F1}" presName="conn2-1" presStyleLbl="parChTrans1D4" presStyleIdx="3" presStyleCnt="8"/>
      <dgm:spPr/>
    </dgm:pt>
    <dgm:pt modelId="{ECCE476A-BEBC-4505-A74F-F83D9C7E6FA3}" type="pres">
      <dgm:prSet presAssocID="{4F7057AB-5126-4329-9EA4-8F54AD54C6F1}" presName="connTx" presStyleLbl="parChTrans1D4" presStyleIdx="3" presStyleCnt="8"/>
      <dgm:spPr/>
    </dgm:pt>
    <dgm:pt modelId="{83D37BF7-2D91-4D32-8741-81C8A76F8B0B}" type="pres">
      <dgm:prSet presAssocID="{33C7270F-39C1-451A-A521-F0ABC037FB6C}" presName="root2" presStyleCnt="0"/>
      <dgm:spPr/>
    </dgm:pt>
    <dgm:pt modelId="{DBF2A9DE-46A9-4B77-AAA8-FA53B289677C}" type="pres">
      <dgm:prSet presAssocID="{33C7270F-39C1-451A-A521-F0ABC037FB6C}" presName="LevelTwoTextNode" presStyleLbl="node4" presStyleIdx="3" presStyleCnt="8" custScaleX="223844" custScaleY="111923" custLinFactNeighborY="33696">
        <dgm:presLayoutVars>
          <dgm:chPref val="3"/>
        </dgm:presLayoutVars>
      </dgm:prSet>
      <dgm:spPr/>
    </dgm:pt>
    <dgm:pt modelId="{03576D2E-1C4F-46BB-AA4E-5C2846336E40}" type="pres">
      <dgm:prSet presAssocID="{33C7270F-39C1-451A-A521-F0ABC037FB6C}" presName="level3hierChild" presStyleCnt="0"/>
      <dgm:spPr/>
    </dgm:pt>
    <dgm:pt modelId="{B833E484-0BE6-43BC-A85D-6A5F67E49C61}" type="pres">
      <dgm:prSet presAssocID="{74C48679-1816-4DD2-A41E-8323F0360BE7}" presName="conn2-1" presStyleLbl="parChTrans1D4" presStyleIdx="4" presStyleCnt="8"/>
      <dgm:spPr/>
    </dgm:pt>
    <dgm:pt modelId="{5DAB8673-56B0-4ECD-86F1-BB57E13FF7C6}" type="pres">
      <dgm:prSet presAssocID="{74C48679-1816-4DD2-A41E-8323F0360BE7}" presName="connTx" presStyleLbl="parChTrans1D4" presStyleIdx="4" presStyleCnt="8"/>
      <dgm:spPr/>
    </dgm:pt>
    <dgm:pt modelId="{FE787C01-5622-41EF-AC79-D9C177BF87D0}" type="pres">
      <dgm:prSet presAssocID="{E813B554-10B4-494C-876A-3BD9CFF837D2}" presName="root2" presStyleCnt="0"/>
      <dgm:spPr/>
    </dgm:pt>
    <dgm:pt modelId="{521A7F6C-8A9B-42CF-8EC9-0BB9D530C5AB}" type="pres">
      <dgm:prSet presAssocID="{E813B554-10B4-494C-876A-3BD9CFF837D2}" presName="LevelTwoTextNode" presStyleLbl="node4" presStyleIdx="4" presStyleCnt="8" custScaleX="223844" custScaleY="111923" custLinFactNeighborY="39437">
        <dgm:presLayoutVars>
          <dgm:chPref val="3"/>
        </dgm:presLayoutVars>
      </dgm:prSet>
      <dgm:spPr/>
    </dgm:pt>
    <dgm:pt modelId="{9DE78C39-F093-49C3-A6EF-9CAC903BCC4D}" type="pres">
      <dgm:prSet presAssocID="{E813B554-10B4-494C-876A-3BD9CFF837D2}" presName="level3hierChild" presStyleCnt="0"/>
      <dgm:spPr/>
    </dgm:pt>
    <dgm:pt modelId="{957742D5-CB26-4711-B7E1-F2A8587D5631}" type="pres">
      <dgm:prSet presAssocID="{0575541A-9E98-4867-928E-710901FCD365}" presName="conn2-1" presStyleLbl="parChTrans1D4" presStyleIdx="5" presStyleCnt="8"/>
      <dgm:spPr/>
    </dgm:pt>
    <dgm:pt modelId="{3862CE61-5BA4-4519-A3D5-95A5B8C17B2B}" type="pres">
      <dgm:prSet presAssocID="{0575541A-9E98-4867-928E-710901FCD365}" presName="connTx" presStyleLbl="parChTrans1D4" presStyleIdx="5" presStyleCnt="8"/>
      <dgm:spPr/>
    </dgm:pt>
    <dgm:pt modelId="{3B24C641-453E-4CC5-A94E-B605F096D90F}" type="pres">
      <dgm:prSet presAssocID="{EC5ED0E0-2031-43D1-81B3-B94B6C88B878}" presName="root2" presStyleCnt="0"/>
      <dgm:spPr/>
    </dgm:pt>
    <dgm:pt modelId="{A49BAB09-50B5-4372-A9C5-90B46BCFF5AB}" type="pres">
      <dgm:prSet presAssocID="{EC5ED0E0-2031-43D1-81B3-B94B6C88B878}" presName="LevelTwoTextNode" presStyleLbl="node4" presStyleIdx="5" presStyleCnt="8" custScaleX="223844" custScaleY="111923" custLinFactNeighborY="45177">
        <dgm:presLayoutVars>
          <dgm:chPref val="3"/>
        </dgm:presLayoutVars>
      </dgm:prSet>
      <dgm:spPr/>
    </dgm:pt>
    <dgm:pt modelId="{0EF1F851-0233-4232-87F5-15C36E4B3CCE}" type="pres">
      <dgm:prSet presAssocID="{EC5ED0E0-2031-43D1-81B3-B94B6C88B878}" presName="level3hierChild" presStyleCnt="0"/>
      <dgm:spPr/>
    </dgm:pt>
    <dgm:pt modelId="{00707C4C-50B9-4BE9-B173-9D24FC575745}" type="pres">
      <dgm:prSet presAssocID="{33FDF743-C634-4138-8DF7-A97E38374BA9}" presName="conn2-1" presStyleLbl="parChTrans1D4" presStyleIdx="6" presStyleCnt="8"/>
      <dgm:spPr/>
    </dgm:pt>
    <dgm:pt modelId="{59166F7D-70AF-4644-9CF9-36F1F1D4B497}" type="pres">
      <dgm:prSet presAssocID="{33FDF743-C634-4138-8DF7-A97E38374BA9}" presName="connTx" presStyleLbl="parChTrans1D4" presStyleIdx="6" presStyleCnt="8"/>
      <dgm:spPr/>
    </dgm:pt>
    <dgm:pt modelId="{4EA106FC-2411-48FE-AEC9-147FE2B86437}" type="pres">
      <dgm:prSet presAssocID="{0A5A1C89-72F2-48A9-9F4D-DC18FCAA872E}" presName="root2" presStyleCnt="0"/>
      <dgm:spPr/>
    </dgm:pt>
    <dgm:pt modelId="{5E25C0A9-2845-4F35-B33A-8D7DB4D1418E}" type="pres">
      <dgm:prSet presAssocID="{0A5A1C89-72F2-48A9-9F4D-DC18FCAA872E}" presName="LevelTwoTextNode" presStyleLbl="node4" presStyleIdx="6" presStyleCnt="8" custScaleX="223844" custScaleY="111923" custLinFactNeighborY="28807">
        <dgm:presLayoutVars>
          <dgm:chPref val="3"/>
        </dgm:presLayoutVars>
      </dgm:prSet>
      <dgm:spPr/>
    </dgm:pt>
    <dgm:pt modelId="{64167B53-EA7F-448C-9F8C-AFCFA6F4A33F}" type="pres">
      <dgm:prSet presAssocID="{0A5A1C89-72F2-48A9-9F4D-DC18FCAA872E}" presName="level3hierChild" presStyleCnt="0"/>
      <dgm:spPr/>
    </dgm:pt>
    <dgm:pt modelId="{76E304F0-F559-409E-8371-98F61D35D0C1}" type="pres">
      <dgm:prSet presAssocID="{4A695392-0E5D-4D48-886C-D2882F71AEAD}" presName="conn2-1" presStyleLbl="parChTrans1D4" presStyleIdx="7" presStyleCnt="8"/>
      <dgm:spPr/>
    </dgm:pt>
    <dgm:pt modelId="{F121D2E7-E875-474F-825C-375C45128767}" type="pres">
      <dgm:prSet presAssocID="{4A695392-0E5D-4D48-886C-D2882F71AEAD}" presName="connTx" presStyleLbl="parChTrans1D4" presStyleIdx="7" presStyleCnt="8"/>
      <dgm:spPr/>
    </dgm:pt>
    <dgm:pt modelId="{10D264F0-0C5E-479B-A1E1-2F8BD8E33610}" type="pres">
      <dgm:prSet presAssocID="{22A0896F-547B-4784-BEEF-0EDA30C027CD}" presName="root2" presStyleCnt="0"/>
      <dgm:spPr/>
    </dgm:pt>
    <dgm:pt modelId="{E5749C98-0C56-48AB-9E5A-C4C27E334A21}" type="pres">
      <dgm:prSet presAssocID="{22A0896F-547B-4784-BEEF-0EDA30C027CD}" presName="LevelTwoTextNode" presStyleLbl="node4" presStyleIdx="7" presStyleCnt="8" custScaleX="223844" custScaleY="111923" custLinFactNeighborY="34547">
        <dgm:presLayoutVars>
          <dgm:chPref val="3"/>
        </dgm:presLayoutVars>
      </dgm:prSet>
      <dgm:spPr/>
    </dgm:pt>
    <dgm:pt modelId="{2342E41E-E47F-4250-A844-723A7F44640D}" type="pres">
      <dgm:prSet presAssocID="{22A0896F-547B-4784-BEEF-0EDA30C027CD}" presName="level3hierChild" presStyleCnt="0"/>
      <dgm:spPr/>
    </dgm:pt>
  </dgm:ptLst>
  <dgm:cxnLst>
    <dgm:cxn modelId="{F2828803-C99F-4126-ABC9-B96357E34A44}" srcId="{E6109641-78C2-424C-93AE-3B499270AE9E}" destId="{E813B554-10B4-494C-876A-3BD9CFF837D2}" srcOrd="2" destOrd="0" parTransId="{74C48679-1816-4DD2-A41E-8323F0360BE7}" sibTransId="{698D3B1F-17FD-4A7C-9716-A5EE1277B3F8}"/>
    <dgm:cxn modelId="{0BDCA903-8E17-4D5A-B369-98FE27F88501}" type="presOf" srcId="{33FDF743-C634-4138-8DF7-A97E38374BA9}" destId="{00707C4C-50B9-4BE9-B173-9D24FC575745}" srcOrd="0" destOrd="0" presId="urn:microsoft.com/office/officeart/2005/8/layout/hierarchy2"/>
    <dgm:cxn modelId="{7D768109-3C31-49AA-8EF0-883965FDF260}" type="presOf" srcId="{6AA2CB42-E8E0-4BAB-82FE-3EC274E39C50}" destId="{AA3ED54B-F3DD-4722-B3EF-372DEA8CE591}" srcOrd="0" destOrd="0" presId="urn:microsoft.com/office/officeart/2005/8/layout/hierarchy2"/>
    <dgm:cxn modelId="{FF9C9009-417F-4728-A6B3-7A31BDA1BD4D}" type="presOf" srcId="{222F1596-4825-4305-8B28-1427AF2BB459}" destId="{5EE4625E-656A-4939-AC30-C6776B4ACBB7}" srcOrd="0" destOrd="0" presId="urn:microsoft.com/office/officeart/2005/8/layout/hierarchy2"/>
    <dgm:cxn modelId="{AC026411-554C-4565-B6FD-BBF91812215F}" type="presOf" srcId="{4B87531D-A379-4178-A5E4-79A9698B2C5E}" destId="{650D6793-4923-4096-9B8E-318464E938E2}" srcOrd="0" destOrd="0" presId="urn:microsoft.com/office/officeart/2005/8/layout/hierarchy2"/>
    <dgm:cxn modelId="{2FB3B516-BAF8-4CA6-97CB-C07100A1958F}" type="presOf" srcId="{5B04F8DD-9BF0-4C6D-8357-FB57A501D85A}" destId="{9E2321FC-B735-4325-A9DA-0FF7BA0AF519}" srcOrd="0" destOrd="0" presId="urn:microsoft.com/office/officeart/2005/8/layout/hierarchy2"/>
    <dgm:cxn modelId="{8586C01B-6942-4A45-BCC1-7FCC6A52E351}" type="presOf" srcId="{6AA2CB42-E8E0-4BAB-82FE-3EC274E39C50}" destId="{338E851F-5B85-4BE0-86B7-E344E6626754}" srcOrd="1" destOrd="0" presId="urn:microsoft.com/office/officeart/2005/8/layout/hierarchy2"/>
    <dgm:cxn modelId="{F2432F1D-2237-46D0-8BE1-8431350F4D34}" srcId="{B1080E73-D3B7-443A-8BD3-8FD202FFEAB4}" destId="{C5481822-1B9C-420B-98B5-7CDD1FBE77D2}" srcOrd="0" destOrd="0" parTransId="{B38AA80D-B274-41AC-8A33-7A801651A5C3}" sibTransId="{A0A11249-7A01-4100-961D-B9023B24C611}"/>
    <dgm:cxn modelId="{8749891E-4CA8-47A6-8920-BC49BED14E13}" type="presOf" srcId="{6B44853C-8EAA-423A-8E1B-A2D0C452237B}" destId="{CAF8BD22-6BCA-4C07-9721-1A99DA4FF8BE}" srcOrd="0" destOrd="0" presId="urn:microsoft.com/office/officeart/2005/8/layout/hierarchy2"/>
    <dgm:cxn modelId="{291AA923-BEDB-4287-A82F-23F7DE9B6AD2}" type="presOf" srcId="{E0AE994F-14E0-4783-8CDE-A06B38A1F63E}" destId="{FA5DDEAE-A600-401A-80E4-01589841DF39}" srcOrd="0" destOrd="0" presId="urn:microsoft.com/office/officeart/2005/8/layout/hierarchy2"/>
    <dgm:cxn modelId="{D5493128-429E-464D-BEBD-9E3B5D2F1D37}" type="presOf" srcId="{8E74C573-022D-41B6-AC8A-4DB64C7DC62C}" destId="{4DA807FD-8D5E-4C5E-B092-24E2BEE50A9C}" srcOrd="0" destOrd="0" presId="urn:microsoft.com/office/officeart/2005/8/layout/hierarchy2"/>
    <dgm:cxn modelId="{A7386A2A-ECA7-4777-87B6-42A945FB9849}" type="presOf" srcId="{24940D8A-5BE3-4AAD-B059-BC2700B40730}" destId="{3C18B8DB-3B4A-4EBE-8E7C-B8966967AD6C}" srcOrd="0" destOrd="0" presId="urn:microsoft.com/office/officeart/2005/8/layout/hierarchy2"/>
    <dgm:cxn modelId="{4573F62C-67A2-40C1-A0AE-86620343846A}" type="presOf" srcId="{C784BA81-A95A-4B66-B28A-304F5E1F745A}" destId="{B81853E9-943D-42C4-88DD-6D01FC6BC21D}" srcOrd="1" destOrd="0" presId="urn:microsoft.com/office/officeart/2005/8/layout/hierarchy2"/>
    <dgm:cxn modelId="{B3507331-EEA5-4707-83A8-4CE0EB779C5C}" type="presOf" srcId="{C17CDE0A-CA96-4F56-994B-E36A1463BB16}" destId="{37253C52-7A36-444E-B38B-CABD911C632B}" srcOrd="0" destOrd="0" presId="urn:microsoft.com/office/officeart/2005/8/layout/hierarchy2"/>
    <dgm:cxn modelId="{6B535C33-2A4D-4F54-8CFF-A609400ADD49}" type="presOf" srcId="{74C48679-1816-4DD2-A41E-8323F0360BE7}" destId="{B833E484-0BE6-43BC-A85D-6A5F67E49C61}" srcOrd="0" destOrd="0" presId="urn:microsoft.com/office/officeart/2005/8/layout/hierarchy2"/>
    <dgm:cxn modelId="{BDA04333-2519-4C95-B615-D5FF5CE7BB5E}" srcId="{98879BAF-5D92-4723-A222-A1487F924D85}" destId="{D8B04F2C-AACE-4767-8B1A-EE7391963F6B}" srcOrd="0" destOrd="0" parTransId="{C17CDE0A-CA96-4F56-994B-E36A1463BB16}" sibTransId="{B60BD2C0-1637-42C0-BDC3-6DCA278C5780}"/>
    <dgm:cxn modelId="{DA6CEF34-A8E2-4317-B75B-CB55323D8E6A}" type="presOf" srcId="{E6109641-78C2-424C-93AE-3B499270AE9E}" destId="{8145A9C1-2FA0-4160-9811-C5F003A36B87}" srcOrd="0" destOrd="0" presId="urn:microsoft.com/office/officeart/2005/8/layout/hierarchy2"/>
    <dgm:cxn modelId="{F1CD2535-CEF8-462A-9531-186367D645A0}" type="presOf" srcId="{F8CC5918-EBF1-4446-B9CB-C12DB8EC365F}" destId="{83EF26BD-C035-4244-834E-F18B42C4E794}" srcOrd="0" destOrd="0" presId="urn:microsoft.com/office/officeart/2005/8/layout/hierarchy2"/>
    <dgm:cxn modelId="{AFAC9335-8455-4665-BF47-2DA7EA669854}" type="presOf" srcId="{24940D8A-5BE3-4AAD-B059-BC2700B40730}" destId="{AD810534-CE06-4B19-A9B3-9C534587D23E}" srcOrd="1" destOrd="0" presId="urn:microsoft.com/office/officeart/2005/8/layout/hierarchy2"/>
    <dgm:cxn modelId="{B2DBF336-9153-480B-BC82-421838BB261C}" type="presOf" srcId="{98879BAF-5D92-4723-A222-A1487F924D85}" destId="{08DEAB5B-EDBF-4B03-A585-47DFA65B010D}" srcOrd="0" destOrd="0" presId="urn:microsoft.com/office/officeart/2005/8/layout/hierarchy2"/>
    <dgm:cxn modelId="{0993463A-CDFC-4BBF-AB8D-DC33E1972F50}" type="presOf" srcId="{B1080E73-D3B7-443A-8BD3-8FD202FFEAB4}" destId="{3B9ACBF8-03BF-40FA-A27C-428D3106D074}" srcOrd="0" destOrd="0" presId="urn:microsoft.com/office/officeart/2005/8/layout/hierarchy2"/>
    <dgm:cxn modelId="{8C02093B-3B83-4169-B10A-9EF8D3AC4D1B}" type="presOf" srcId="{74C48679-1816-4DD2-A41E-8323F0360BE7}" destId="{5DAB8673-56B0-4ECD-86F1-BB57E13FF7C6}" srcOrd="1" destOrd="0" presId="urn:microsoft.com/office/officeart/2005/8/layout/hierarchy2"/>
    <dgm:cxn modelId="{F1D25D40-16CC-470D-985E-04C8BDC4B79F}" type="presOf" srcId="{4A695392-0E5D-4D48-886C-D2882F71AEAD}" destId="{F121D2E7-E875-474F-825C-375C45128767}" srcOrd="1" destOrd="0" presId="urn:microsoft.com/office/officeart/2005/8/layout/hierarchy2"/>
    <dgm:cxn modelId="{3B23AA5E-EE68-4014-BE8D-0C8DFEA3F4D8}" type="presOf" srcId="{C784BA81-A95A-4B66-B28A-304F5E1F745A}" destId="{C9C1955C-D67A-404F-AC84-47FA411A4059}" srcOrd="0" destOrd="0" presId="urn:microsoft.com/office/officeart/2005/8/layout/hierarchy2"/>
    <dgm:cxn modelId="{DC006361-2478-4493-A9EB-64D7B25A47A6}" type="presOf" srcId="{C5481822-1B9C-420B-98B5-7CDD1FBE77D2}" destId="{ACE2212C-C5B1-4BB0-ACB8-E6AE77BBB880}" srcOrd="0" destOrd="0" presId="urn:microsoft.com/office/officeart/2005/8/layout/hierarchy2"/>
    <dgm:cxn modelId="{C5A9BB63-0092-400D-97D0-8AAABFEAFA59}" type="presOf" srcId="{33C7270F-39C1-451A-A521-F0ABC037FB6C}" destId="{DBF2A9DE-46A9-4B77-AAA8-FA53B289677C}" srcOrd="0" destOrd="0" presId="urn:microsoft.com/office/officeart/2005/8/layout/hierarchy2"/>
    <dgm:cxn modelId="{53D4C746-60A5-41CE-B5C6-AE017F846257}" type="presOf" srcId="{0575541A-9E98-4867-928E-710901FCD365}" destId="{3862CE61-5BA4-4519-A3D5-95A5B8C17B2B}" srcOrd="1" destOrd="0" presId="urn:microsoft.com/office/officeart/2005/8/layout/hierarchy2"/>
    <dgm:cxn modelId="{FBDCF467-C53A-4E9B-8544-82A11CDE1757}" srcId="{D8B04F2C-AACE-4767-8B1A-EE7391963F6B}" destId="{CC6E99DC-D057-41D0-861B-4353F8554977}" srcOrd="1" destOrd="0" parTransId="{6B44853C-8EAA-423A-8E1B-A2D0C452237B}" sibTransId="{E788AF70-7FF5-468F-9519-8E0935C13F31}"/>
    <dgm:cxn modelId="{BA06084B-1759-4EDB-97E7-4979663DD114}" srcId="{5207BE07-A96A-4608-8254-75708F2855E7}" destId="{B1080E73-D3B7-443A-8BD3-8FD202FFEAB4}" srcOrd="0" destOrd="0" parTransId="{C905BEC6-D248-449C-A304-F5A2DFAFC7E9}" sibTransId="{5E5B1958-9342-47B2-8F66-FFC8AE06B80B}"/>
    <dgm:cxn modelId="{6B9A136C-83B3-4EEE-BC4B-1F2B23F34656}" type="presOf" srcId="{E813B554-10B4-494C-876A-3BD9CFF837D2}" destId="{521A7F6C-8A9B-42CF-8EC9-0BB9D530C5AB}" srcOrd="0" destOrd="0" presId="urn:microsoft.com/office/officeart/2005/8/layout/hierarchy2"/>
    <dgm:cxn modelId="{9947B44C-E4BE-4130-9010-0F304CA10FB7}" srcId="{4B87531D-A379-4178-A5E4-79A9698B2C5E}" destId="{98879BAF-5D92-4723-A222-A1487F924D85}" srcOrd="0" destOrd="0" parTransId="{D6EA2D19-0FF9-4F68-B5A0-10CE5F2E7729}" sibTransId="{5B7C3CFF-1EEC-41F6-829D-906D0B0F6457}"/>
    <dgm:cxn modelId="{6290796F-9979-40B6-A09A-41FBCA36F1B3}" type="presOf" srcId="{22A0896F-547B-4784-BEEF-0EDA30C027CD}" destId="{E5749C98-0C56-48AB-9E5A-C4C27E334A21}" srcOrd="0" destOrd="0" presId="urn:microsoft.com/office/officeart/2005/8/layout/hierarchy2"/>
    <dgm:cxn modelId="{01255A52-1743-4A6F-A12D-8ADB26294FF0}" type="presOf" srcId="{E0AE994F-14E0-4783-8CDE-A06B38A1F63E}" destId="{82DB422C-34FC-4358-B1A3-C32F689B95F0}" srcOrd="1" destOrd="0" presId="urn:microsoft.com/office/officeart/2005/8/layout/hierarchy2"/>
    <dgm:cxn modelId="{84F88755-DF6B-40A4-800B-8E89B44308AA}" srcId="{5207BE07-A96A-4608-8254-75708F2855E7}" destId="{8E74C573-022D-41B6-AC8A-4DB64C7DC62C}" srcOrd="1" destOrd="0" parTransId="{222F1596-4825-4305-8B28-1427AF2BB459}" sibTransId="{A636DCA9-6D9A-49E0-BB9C-BBBD1F2AA46D}"/>
    <dgm:cxn modelId="{8CA4B756-1F40-4F0D-B0C4-7D682CBDF6D5}" type="presOf" srcId="{4A695392-0E5D-4D48-886C-D2882F71AEAD}" destId="{76E304F0-F559-409E-8371-98F61D35D0C1}" srcOrd="0" destOrd="0" presId="urn:microsoft.com/office/officeart/2005/8/layout/hierarchy2"/>
    <dgm:cxn modelId="{0B034A80-E265-4AC6-A81B-8FA3528155E7}" type="presOf" srcId="{B38AA80D-B274-41AC-8A33-7A801651A5C3}" destId="{960037DA-94FD-4D22-8F2F-173A8E56F7F2}" srcOrd="1" destOrd="0" presId="urn:microsoft.com/office/officeart/2005/8/layout/hierarchy2"/>
    <dgm:cxn modelId="{BC80B680-B9C4-455A-A6E1-113DA049600C}" type="presOf" srcId="{C665A1B7-7CB9-4D23-AF4E-B2F5515B8B74}" destId="{F893AAB1-534F-4B65-AD63-2F31053A523E}" srcOrd="1" destOrd="0" presId="urn:microsoft.com/office/officeart/2005/8/layout/hierarchy2"/>
    <dgm:cxn modelId="{B841668F-6B10-4CF5-ADB5-C8E09EF834FC}" srcId="{E6109641-78C2-424C-93AE-3B499270AE9E}" destId="{0A5A1C89-72F2-48A9-9F4D-DC18FCAA872E}" srcOrd="4" destOrd="0" parTransId="{33FDF743-C634-4138-8DF7-A97E38374BA9}" sibTransId="{7B9B9003-87B4-43CF-B177-DDCC62E995B2}"/>
    <dgm:cxn modelId="{562D5D95-4104-43F5-8FCF-C4E61FDA1731}" srcId="{E6109641-78C2-424C-93AE-3B499270AE9E}" destId="{5B04F8DD-9BF0-4C6D-8357-FB57A501D85A}" srcOrd="0" destOrd="0" parTransId="{6AA2CB42-E8E0-4BAB-82FE-3EC274E39C50}" sibTransId="{EDD695C2-0444-46CD-BAE1-08E84ECB6B33}"/>
    <dgm:cxn modelId="{8D72EF96-2B32-4821-9BDC-62BA8B0F3EC6}" type="presOf" srcId="{5207BE07-A96A-4608-8254-75708F2855E7}" destId="{FA35DDD5-1C8A-4A8E-BE78-282D450EAEFE}" srcOrd="0" destOrd="0" presId="urn:microsoft.com/office/officeart/2005/8/layout/hierarchy2"/>
    <dgm:cxn modelId="{BF8D889A-2CCE-4113-ABAC-ABE9609DD013}" type="presOf" srcId="{6B44853C-8EAA-423A-8E1B-A2D0C452237B}" destId="{7693AF76-200F-442F-8370-19CBB170CEF1}" srcOrd="1" destOrd="0" presId="urn:microsoft.com/office/officeart/2005/8/layout/hierarchy2"/>
    <dgm:cxn modelId="{B14C429C-026C-4C6B-A52A-04AABFE932B8}" type="presOf" srcId="{EC5ED0E0-2031-43D1-81B3-B94B6C88B878}" destId="{A49BAB09-50B5-4372-A9C5-90B46BCFF5AB}" srcOrd="0" destOrd="0" presId="urn:microsoft.com/office/officeart/2005/8/layout/hierarchy2"/>
    <dgm:cxn modelId="{DAF8719E-AF7B-4556-8B40-D9E1096EC941}" type="presOf" srcId="{C905BEC6-D248-449C-A304-F5A2DFAFC7E9}" destId="{CE5233D7-17DB-46D1-8748-303AB44CE3D5}" srcOrd="0" destOrd="0" presId="urn:microsoft.com/office/officeart/2005/8/layout/hierarchy2"/>
    <dgm:cxn modelId="{4C9C9FA4-BED3-48FD-848A-2C4190734BC1}" srcId="{5207BE07-A96A-4608-8254-75708F2855E7}" destId="{E6109641-78C2-424C-93AE-3B499270AE9E}" srcOrd="2" destOrd="0" parTransId="{E0AE994F-14E0-4783-8CDE-A06B38A1F63E}" sibTransId="{DEE5848E-67EE-4E1E-ADFC-52A4DFCCB6B1}"/>
    <dgm:cxn modelId="{408FB3AA-3627-4A76-8411-7F5E47868E4A}" type="presOf" srcId="{CC6E99DC-D057-41D0-861B-4353F8554977}" destId="{038D48AC-1227-4101-A44F-D21F92176F31}" srcOrd="0" destOrd="0" presId="urn:microsoft.com/office/officeart/2005/8/layout/hierarchy2"/>
    <dgm:cxn modelId="{F18C26AC-CA21-4F1D-856A-1664308FAC10}" type="presOf" srcId="{B38AA80D-B274-41AC-8A33-7A801651A5C3}" destId="{D600BC5F-8677-48D4-8EB7-7CE12C376796}" srcOrd="0" destOrd="0" presId="urn:microsoft.com/office/officeart/2005/8/layout/hierarchy2"/>
    <dgm:cxn modelId="{2AB315B4-72DE-4D01-8183-E12702802546}" type="presOf" srcId="{4F7057AB-5126-4329-9EA4-8F54AD54C6F1}" destId="{ECCE476A-BEBC-4505-A74F-F83D9C7E6FA3}" srcOrd="1" destOrd="0" presId="urn:microsoft.com/office/officeart/2005/8/layout/hierarchy2"/>
    <dgm:cxn modelId="{57F6C2B6-8D79-4386-9FA0-CE491BDA88A5}" type="presOf" srcId="{0A5A1C89-72F2-48A9-9F4D-DC18FCAA872E}" destId="{5E25C0A9-2845-4F35-B33A-8D7DB4D1418E}" srcOrd="0" destOrd="0" presId="urn:microsoft.com/office/officeart/2005/8/layout/hierarchy2"/>
    <dgm:cxn modelId="{B9D5CDBD-DC41-40E1-8CF2-5C2028DE040F}" type="presOf" srcId="{D8B04F2C-AACE-4767-8B1A-EE7391963F6B}" destId="{C54816D1-18C4-4589-8FCE-38CB9B4850D6}" srcOrd="0" destOrd="0" presId="urn:microsoft.com/office/officeart/2005/8/layout/hierarchy2"/>
    <dgm:cxn modelId="{FAB00CCB-BBDD-4D0F-A22F-3F99055B480C}" type="presOf" srcId="{C17CDE0A-CA96-4F56-994B-E36A1463BB16}" destId="{2B997003-B29B-4638-8197-B5F939872ACA}" srcOrd="1" destOrd="0" presId="urn:microsoft.com/office/officeart/2005/8/layout/hierarchy2"/>
    <dgm:cxn modelId="{EF2F78D0-DBD0-4269-9EE3-A9040F7E4A5E}" type="presOf" srcId="{222F1596-4825-4305-8B28-1427AF2BB459}" destId="{916AEBA4-949E-499B-B5B5-83582DA44E96}" srcOrd="1" destOrd="0" presId="urn:microsoft.com/office/officeart/2005/8/layout/hierarchy2"/>
    <dgm:cxn modelId="{BBFAE6D0-7846-4D17-B550-DBD34A6773C8}" type="presOf" srcId="{C905BEC6-D248-449C-A304-F5A2DFAFC7E9}" destId="{B20228A4-8088-4F90-972D-15131E899195}" srcOrd="1" destOrd="0" presId="urn:microsoft.com/office/officeart/2005/8/layout/hierarchy2"/>
    <dgm:cxn modelId="{F02968D2-CDD5-41F6-AC5A-7721CF99EEA3}" srcId="{E6109641-78C2-424C-93AE-3B499270AE9E}" destId="{EC5ED0E0-2031-43D1-81B3-B94B6C88B878}" srcOrd="3" destOrd="0" parTransId="{0575541A-9E98-4867-928E-710901FCD365}" sibTransId="{FC9CD4D7-2668-4BED-9FB4-B15EC9663E3F}"/>
    <dgm:cxn modelId="{B1E347D6-2975-4324-B9BC-64CDC499F203}" srcId="{98879BAF-5D92-4723-A222-A1487F924D85}" destId="{5207BE07-A96A-4608-8254-75708F2855E7}" srcOrd="1" destOrd="0" parTransId="{C784BA81-A95A-4B66-B28A-304F5E1F745A}" sibTransId="{40F52175-F5A3-47E8-961F-F3797E616098}"/>
    <dgm:cxn modelId="{E6E295E9-C18D-4AE9-BD8D-5F5B48DB9163}" srcId="{D8B04F2C-AACE-4767-8B1A-EE7391963F6B}" destId="{655F7306-3161-4D9A-8D9B-BEA0282593C4}" srcOrd="0" destOrd="0" parTransId="{24940D8A-5BE3-4AAD-B059-BC2700B40730}" sibTransId="{D1DCD7E3-8D6B-444E-922F-38C20384963F}"/>
    <dgm:cxn modelId="{BACB03EC-A4CD-49C5-88B5-FF65009763D7}" type="presOf" srcId="{0575541A-9E98-4867-928E-710901FCD365}" destId="{957742D5-CB26-4711-B7E1-F2A8587D5631}" srcOrd="0" destOrd="0" presId="urn:microsoft.com/office/officeart/2005/8/layout/hierarchy2"/>
    <dgm:cxn modelId="{B876DAEC-DAFC-419A-BB00-37664D7C8580}" srcId="{8E74C573-022D-41B6-AC8A-4DB64C7DC62C}" destId="{F8CC5918-EBF1-4446-B9CB-C12DB8EC365F}" srcOrd="0" destOrd="0" parTransId="{C665A1B7-7CB9-4D23-AF4E-B2F5515B8B74}" sibTransId="{64070743-139B-4B68-AB44-0051C85AEA07}"/>
    <dgm:cxn modelId="{2746D9EE-3C0B-4C27-AC5E-D6671770B312}" srcId="{E6109641-78C2-424C-93AE-3B499270AE9E}" destId="{22A0896F-547B-4784-BEEF-0EDA30C027CD}" srcOrd="5" destOrd="0" parTransId="{4A695392-0E5D-4D48-886C-D2882F71AEAD}" sibTransId="{4D644F25-B50C-4587-AEB2-7C9D55B01952}"/>
    <dgm:cxn modelId="{06A04FF0-440F-4823-8390-36E2B03D936F}" type="presOf" srcId="{C665A1B7-7CB9-4D23-AF4E-B2F5515B8B74}" destId="{AEFBFF5B-B620-4C22-A4F1-D7EFBFBF9F90}" srcOrd="0" destOrd="0" presId="urn:microsoft.com/office/officeart/2005/8/layout/hierarchy2"/>
    <dgm:cxn modelId="{377936F3-310D-4795-A0E5-6AC3EF17DE5B}" type="presOf" srcId="{33FDF743-C634-4138-8DF7-A97E38374BA9}" destId="{59166F7D-70AF-4644-9CF9-36F1F1D4B497}" srcOrd="1" destOrd="0" presId="urn:microsoft.com/office/officeart/2005/8/layout/hierarchy2"/>
    <dgm:cxn modelId="{629C3FFC-C876-4DA7-B76F-1CBBED885ABC}" type="presOf" srcId="{655F7306-3161-4D9A-8D9B-BEA0282593C4}" destId="{70C99A13-1FF9-4007-9A4B-CF73DD10613A}" srcOrd="0" destOrd="0" presId="urn:microsoft.com/office/officeart/2005/8/layout/hierarchy2"/>
    <dgm:cxn modelId="{81CE89FD-880F-40CE-B278-05522DCC8B88}" srcId="{E6109641-78C2-424C-93AE-3B499270AE9E}" destId="{33C7270F-39C1-451A-A521-F0ABC037FB6C}" srcOrd="1" destOrd="0" parTransId="{4F7057AB-5126-4329-9EA4-8F54AD54C6F1}" sibTransId="{A013DF2A-1775-4653-B1B1-197A2C7B357E}"/>
    <dgm:cxn modelId="{7E584AFE-C3B2-4B55-8BDF-0BDB06BFB67B}" type="presOf" srcId="{4F7057AB-5126-4329-9EA4-8F54AD54C6F1}" destId="{9D7DE1C0-24E3-4094-834D-11C059CA9460}" srcOrd="0" destOrd="0" presId="urn:microsoft.com/office/officeart/2005/8/layout/hierarchy2"/>
    <dgm:cxn modelId="{3E2AC633-6F37-4E96-9CF8-12227866D10B}" type="presParOf" srcId="{650D6793-4923-4096-9B8E-318464E938E2}" destId="{B60DBBDD-00B2-4DC3-8737-55DE0D0A6F59}" srcOrd="0" destOrd="0" presId="urn:microsoft.com/office/officeart/2005/8/layout/hierarchy2"/>
    <dgm:cxn modelId="{C07069C2-E9DE-47D1-B642-07E927C6207A}" type="presParOf" srcId="{B60DBBDD-00B2-4DC3-8737-55DE0D0A6F59}" destId="{08DEAB5B-EDBF-4B03-A585-47DFA65B010D}" srcOrd="0" destOrd="0" presId="urn:microsoft.com/office/officeart/2005/8/layout/hierarchy2"/>
    <dgm:cxn modelId="{8ACC3FC4-8F34-4A36-95CB-6EA51206A978}" type="presParOf" srcId="{B60DBBDD-00B2-4DC3-8737-55DE0D0A6F59}" destId="{CFEF32D2-5326-45FA-A943-02D1A02EC3F5}" srcOrd="1" destOrd="0" presId="urn:microsoft.com/office/officeart/2005/8/layout/hierarchy2"/>
    <dgm:cxn modelId="{D2EA5B34-98C0-4143-8BB9-97A9978FC324}" type="presParOf" srcId="{CFEF32D2-5326-45FA-A943-02D1A02EC3F5}" destId="{37253C52-7A36-444E-B38B-CABD911C632B}" srcOrd="0" destOrd="0" presId="urn:microsoft.com/office/officeart/2005/8/layout/hierarchy2"/>
    <dgm:cxn modelId="{A30BFB42-246F-49C1-9433-1BF843322A89}" type="presParOf" srcId="{37253C52-7A36-444E-B38B-CABD911C632B}" destId="{2B997003-B29B-4638-8197-B5F939872ACA}" srcOrd="0" destOrd="0" presId="urn:microsoft.com/office/officeart/2005/8/layout/hierarchy2"/>
    <dgm:cxn modelId="{E9E5075D-B752-4740-8C30-AF42B0BC0C70}" type="presParOf" srcId="{CFEF32D2-5326-45FA-A943-02D1A02EC3F5}" destId="{060A8A36-5DBC-42F7-AFEC-BCD48D7B3D79}" srcOrd="1" destOrd="0" presId="urn:microsoft.com/office/officeart/2005/8/layout/hierarchy2"/>
    <dgm:cxn modelId="{117C7CE5-701E-4DC2-9248-2EBBB6ADE8B7}" type="presParOf" srcId="{060A8A36-5DBC-42F7-AFEC-BCD48D7B3D79}" destId="{C54816D1-18C4-4589-8FCE-38CB9B4850D6}" srcOrd="0" destOrd="0" presId="urn:microsoft.com/office/officeart/2005/8/layout/hierarchy2"/>
    <dgm:cxn modelId="{DA42424A-B4FE-4DA7-BF66-31DE67725788}" type="presParOf" srcId="{060A8A36-5DBC-42F7-AFEC-BCD48D7B3D79}" destId="{22067D11-11BC-43A8-BA5F-FD1FCD5F4444}" srcOrd="1" destOrd="0" presId="urn:microsoft.com/office/officeart/2005/8/layout/hierarchy2"/>
    <dgm:cxn modelId="{5D8B03E2-E07E-45AA-A4DB-CC7AE8632103}" type="presParOf" srcId="{22067D11-11BC-43A8-BA5F-FD1FCD5F4444}" destId="{3C18B8DB-3B4A-4EBE-8E7C-B8966967AD6C}" srcOrd="0" destOrd="0" presId="urn:microsoft.com/office/officeart/2005/8/layout/hierarchy2"/>
    <dgm:cxn modelId="{BD6987CA-DE87-4EFD-9E6E-8605FFE2B021}" type="presParOf" srcId="{3C18B8DB-3B4A-4EBE-8E7C-B8966967AD6C}" destId="{AD810534-CE06-4B19-A9B3-9C534587D23E}" srcOrd="0" destOrd="0" presId="urn:microsoft.com/office/officeart/2005/8/layout/hierarchy2"/>
    <dgm:cxn modelId="{4FF9D199-8318-4AF4-8EA7-B431FF2D5A72}" type="presParOf" srcId="{22067D11-11BC-43A8-BA5F-FD1FCD5F4444}" destId="{A9112ED7-9611-4F62-8BC5-50C73C5FCFAF}" srcOrd="1" destOrd="0" presId="urn:microsoft.com/office/officeart/2005/8/layout/hierarchy2"/>
    <dgm:cxn modelId="{E738CDC0-4C9B-4450-BFF3-F40F6EFE9485}" type="presParOf" srcId="{A9112ED7-9611-4F62-8BC5-50C73C5FCFAF}" destId="{70C99A13-1FF9-4007-9A4B-CF73DD10613A}" srcOrd="0" destOrd="0" presId="urn:microsoft.com/office/officeart/2005/8/layout/hierarchy2"/>
    <dgm:cxn modelId="{79591BEF-4886-4F01-8649-B81639345381}" type="presParOf" srcId="{A9112ED7-9611-4F62-8BC5-50C73C5FCFAF}" destId="{6D0993D2-2823-43D9-A015-2EBC5F942EAC}" srcOrd="1" destOrd="0" presId="urn:microsoft.com/office/officeart/2005/8/layout/hierarchy2"/>
    <dgm:cxn modelId="{ED23AB38-EA29-497B-8631-B1F6E17A2199}" type="presParOf" srcId="{22067D11-11BC-43A8-BA5F-FD1FCD5F4444}" destId="{CAF8BD22-6BCA-4C07-9721-1A99DA4FF8BE}" srcOrd="2" destOrd="0" presId="urn:microsoft.com/office/officeart/2005/8/layout/hierarchy2"/>
    <dgm:cxn modelId="{34231926-235B-4AC2-B411-5C3823EEF8A1}" type="presParOf" srcId="{CAF8BD22-6BCA-4C07-9721-1A99DA4FF8BE}" destId="{7693AF76-200F-442F-8370-19CBB170CEF1}" srcOrd="0" destOrd="0" presId="urn:microsoft.com/office/officeart/2005/8/layout/hierarchy2"/>
    <dgm:cxn modelId="{91449DCE-5738-4C79-B61B-284E6E6289BC}" type="presParOf" srcId="{22067D11-11BC-43A8-BA5F-FD1FCD5F4444}" destId="{F7EA2055-C1E4-4CF4-8D35-B31D5E10C62A}" srcOrd="3" destOrd="0" presId="urn:microsoft.com/office/officeart/2005/8/layout/hierarchy2"/>
    <dgm:cxn modelId="{2F349912-E7A9-4B3E-9C0E-98A4013B4A96}" type="presParOf" srcId="{F7EA2055-C1E4-4CF4-8D35-B31D5E10C62A}" destId="{038D48AC-1227-4101-A44F-D21F92176F31}" srcOrd="0" destOrd="0" presId="urn:microsoft.com/office/officeart/2005/8/layout/hierarchy2"/>
    <dgm:cxn modelId="{662A4B18-2173-45BA-9E70-07638C4D3CF1}" type="presParOf" srcId="{F7EA2055-C1E4-4CF4-8D35-B31D5E10C62A}" destId="{2D8F72ED-633D-48F0-9323-9A445B0AD21B}" srcOrd="1" destOrd="0" presId="urn:microsoft.com/office/officeart/2005/8/layout/hierarchy2"/>
    <dgm:cxn modelId="{AAF1C0E8-E430-4527-9DE6-A85A4D498D28}" type="presParOf" srcId="{CFEF32D2-5326-45FA-A943-02D1A02EC3F5}" destId="{C9C1955C-D67A-404F-AC84-47FA411A4059}" srcOrd="2" destOrd="0" presId="urn:microsoft.com/office/officeart/2005/8/layout/hierarchy2"/>
    <dgm:cxn modelId="{E82AA3A5-D13A-47C8-8A71-C0872A9BB59F}" type="presParOf" srcId="{C9C1955C-D67A-404F-AC84-47FA411A4059}" destId="{B81853E9-943D-42C4-88DD-6D01FC6BC21D}" srcOrd="0" destOrd="0" presId="urn:microsoft.com/office/officeart/2005/8/layout/hierarchy2"/>
    <dgm:cxn modelId="{15A0106B-A747-4A43-A4F1-7568FA714FB0}" type="presParOf" srcId="{CFEF32D2-5326-45FA-A943-02D1A02EC3F5}" destId="{B85A2A96-AB1A-4E4E-8306-D98B32DE713A}" srcOrd="3" destOrd="0" presId="urn:microsoft.com/office/officeart/2005/8/layout/hierarchy2"/>
    <dgm:cxn modelId="{CBA396F0-0536-4002-BD8B-67622F6E546E}" type="presParOf" srcId="{B85A2A96-AB1A-4E4E-8306-D98B32DE713A}" destId="{FA35DDD5-1C8A-4A8E-BE78-282D450EAEFE}" srcOrd="0" destOrd="0" presId="urn:microsoft.com/office/officeart/2005/8/layout/hierarchy2"/>
    <dgm:cxn modelId="{E12A32D6-51A6-4735-AABC-1821F594F7FB}" type="presParOf" srcId="{B85A2A96-AB1A-4E4E-8306-D98B32DE713A}" destId="{731D3890-0132-47E4-B85E-F8BEA8269871}" srcOrd="1" destOrd="0" presId="urn:microsoft.com/office/officeart/2005/8/layout/hierarchy2"/>
    <dgm:cxn modelId="{F3EDDA82-1F88-4CFB-8261-01442E75826A}" type="presParOf" srcId="{731D3890-0132-47E4-B85E-F8BEA8269871}" destId="{CE5233D7-17DB-46D1-8748-303AB44CE3D5}" srcOrd="0" destOrd="0" presId="urn:microsoft.com/office/officeart/2005/8/layout/hierarchy2"/>
    <dgm:cxn modelId="{1C0FFDED-ABF9-430E-AD15-0F6BD9EBDDA5}" type="presParOf" srcId="{CE5233D7-17DB-46D1-8748-303AB44CE3D5}" destId="{B20228A4-8088-4F90-972D-15131E899195}" srcOrd="0" destOrd="0" presId="urn:microsoft.com/office/officeart/2005/8/layout/hierarchy2"/>
    <dgm:cxn modelId="{8E3F0412-4789-4E32-BC52-E1F735265EB4}" type="presParOf" srcId="{731D3890-0132-47E4-B85E-F8BEA8269871}" destId="{3B69B295-5AE3-4758-8728-A583C2056D11}" srcOrd="1" destOrd="0" presId="urn:microsoft.com/office/officeart/2005/8/layout/hierarchy2"/>
    <dgm:cxn modelId="{616BCF90-3953-4409-BC8B-FFB48324C15A}" type="presParOf" srcId="{3B69B295-5AE3-4758-8728-A583C2056D11}" destId="{3B9ACBF8-03BF-40FA-A27C-428D3106D074}" srcOrd="0" destOrd="0" presId="urn:microsoft.com/office/officeart/2005/8/layout/hierarchy2"/>
    <dgm:cxn modelId="{188CEDDA-179A-48A3-8150-B8D097C52BED}" type="presParOf" srcId="{3B69B295-5AE3-4758-8728-A583C2056D11}" destId="{2C6FA780-EA03-48FE-BEF9-4AD5462C9648}" srcOrd="1" destOrd="0" presId="urn:microsoft.com/office/officeart/2005/8/layout/hierarchy2"/>
    <dgm:cxn modelId="{1E1E0413-C216-47C4-A1D0-4423672A475F}" type="presParOf" srcId="{2C6FA780-EA03-48FE-BEF9-4AD5462C9648}" destId="{D600BC5F-8677-48D4-8EB7-7CE12C376796}" srcOrd="0" destOrd="0" presId="urn:microsoft.com/office/officeart/2005/8/layout/hierarchy2"/>
    <dgm:cxn modelId="{09A75A77-5E65-4104-A6CD-0B25A91190A5}" type="presParOf" srcId="{D600BC5F-8677-48D4-8EB7-7CE12C376796}" destId="{960037DA-94FD-4D22-8F2F-173A8E56F7F2}" srcOrd="0" destOrd="0" presId="urn:microsoft.com/office/officeart/2005/8/layout/hierarchy2"/>
    <dgm:cxn modelId="{463B0841-3BCF-45C5-B333-9842B593C57F}" type="presParOf" srcId="{2C6FA780-EA03-48FE-BEF9-4AD5462C9648}" destId="{63FD43EC-C712-45E5-B9AA-AD294FD64CAA}" srcOrd="1" destOrd="0" presId="urn:microsoft.com/office/officeart/2005/8/layout/hierarchy2"/>
    <dgm:cxn modelId="{4464CF5E-C755-445B-92BF-3C393470AC9B}" type="presParOf" srcId="{63FD43EC-C712-45E5-B9AA-AD294FD64CAA}" destId="{ACE2212C-C5B1-4BB0-ACB8-E6AE77BBB880}" srcOrd="0" destOrd="0" presId="urn:microsoft.com/office/officeart/2005/8/layout/hierarchy2"/>
    <dgm:cxn modelId="{D0C1C52C-8598-4FDF-9EB8-8A7116E017A8}" type="presParOf" srcId="{63FD43EC-C712-45E5-B9AA-AD294FD64CAA}" destId="{DF573FCA-7234-4622-A43F-BA06FCB62310}" srcOrd="1" destOrd="0" presId="urn:microsoft.com/office/officeart/2005/8/layout/hierarchy2"/>
    <dgm:cxn modelId="{98C04FD2-7689-4A6E-86F9-BF0C56F30C48}" type="presParOf" srcId="{731D3890-0132-47E4-B85E-F8BEA8269871}" destId="{5EE4625E-656A-4939-AC30-C6776B4ACBB7}" srcOrd="2" destOrd="0" presId="urn:microsoft.com/office/officeart/2005/8/layout/hierarchy2"/>
    <dgm:cxn modelId="{4912B755-F64A-4436-8AA9-1301C8DE69D2}" type="presParOf" srcId="{5EE4625E-656A-4939-AC30-C6776B4ACBB7}" destId="{916AEBA4-949E-499B-B5B5-83582DA44E96}" srcOrd="0" destOrd="0" presId="urn:microsoft.com/office/officeart/2005/8/layout/hierarchy2"/>
    <dgm:cxn modelId="{1ADB5864-ED28-43E1-90A5-E3FC5325F48A}" type="presParOf" srcId="{731D3890-0132-47E4-B85E-F8BEA8269871}" destId="{F3AED6C3-0A44-4B6E-9D36-28A50213B252}" srcOrd="3" destOrd="0" presId="urn:microsoft.com/office/officeart/2005/8/layout/hierarchy2"/>
    <dgm:cxn modelId="{60FB88D1-8821-436E-930E-E0A11015612C}" type="presParOf" srcId="{F3AED6C3-0A44-4B6E-9D36-28A50213B252}" destId="{4DA807FD-8D5E-4C5E-B092-24E2BEE50A9C}" srcOrd="0" destOrd="0" presId="urn:microsoft.com/office/officeart/2005/8/layout/hierarchy2"/>
    <dgm:cxn modelId="{245F0885-9AC4-44F0-8536-04DA02D62005}" type="presParOf" srcId="{F3AED6C3-0A44-4B6E-9D36-28A50213B252}" destId="{4AB4CD83-A48F-4615-883A-A0ADFD3F03F5}" srcOrd="1" destOrd="0" presId="urn:microsoft.com/office/officeart/2005/8/layout/hierarchy2"/>
    <dgm:cxn modelId="{082A2A0F-1D95-4A23-89A6-4B7B257E2669}" type="presParOf" srcId="{4AB4CD83-A48F-4615-883A-A0ADFD3F03F5}" destId="{AEFBFF5B-B620-4C22-A4F1-D7EFBFBF9F90}" srcOrd="0" destOrd="0" presId="urn:microsoft.com/office/officeart/2005/8/layout/hierarchy2"/>
    <dgm:cxn modelId="{54CE5795-8ACA-4D08-8557-726D1B1DBA3A}" type="presParOf" srcId="{AEFBFF5B-B620-4C22-A4F1-D7EFBFBF9F90}" destId="{F893AAB1-534F-4B65-AD63-2F31053A523E}" srcOrd="0" destOrd="0" presId="urn:microsoft.com/office/officeart/2005/8/layout/hierarchy2"/>
    <dgm:cxn modelId="{2889DA03-4998-4444-A8EE-7814A1521555}" type="presParOf" srcId="{4AB4CD83-A48F-4615-883A-A0ADFD3F03F5}" destId="{85907168-7FCB-42EF-B1EC-321981F26F4E}" srcOrd="1" destOrd="0" presId="urn:microsoft.com/office/officeart/2005/8/layout/hierarchy2"/>
    <dgm:cxn modelId="{F77FBE10-8D69-4FC7-9F87-71372DA29AD4}" type="presParOf" srcId="{85907168-7FCB-42EF-B1EC-321981F26F4E}" destId="{83EF26BD-C035-4244-834E-F18B42C4E794}" srcOrd="0" destOrd="0" presId="urn:microsoft.com/office/officeart/2005/8/layout/hierarchy2"/>
    <dgm:cxn modelId="{D7E42672-5BDD-44B1-ABE6-47AD4203C302}" type="presParOf" srcId="{85907168-7FCB-42EF-B1EC-321981F26F4E}" destId="{9449EA2C-2471-4067-AB07-7782C24B6C56}" srcOrd="1" destOrd="0" presId="urn:microsoft.com/office/officeart/2005/8/layout/hierarchy2"/>
    <dgm:cxn modelId="{E0EDE984-75E2-48FA-8C72-863BAD9322C5}" type="presParOf" srcId="{731D3890-0132-47E4-B85E-F8BEA8269871}" destId="{FA5DDEAE-A600-401A-80E4-01589841DF39}" srcOrd="4" destOrd="0" presId="urn:microsoft.com/office/officeart/2005/8/layout/hierarchy2"/>
    <dgm:cxn modelId="{99CD0D23-4CC2-4BD0-8988-882DA8FA399E}" type="presParOf" srcId="{FA5DDEAE-A600-401A-80E4-01589841DF39}" destId="{82DB422C-34FC-4358-B1A3-C32F689B95F0}" srcOrd="0" destOrd="0" presId="urn:microsoft.com/office/officeart/2005/8/layout/hierarchy2"/>
    <dgm:cxn modelId="{8513E097-D544-477E-9F89-B058C5906A70}" type="presParOf" srcId="{731D3890-0132-47E4-B85E-F8BEA8269871}" destId="{1F0D2FD3-B30A-46FE-B161-0068F036E4E7}" srcOrd="5" destOrd="0" presId="urn:microsoft.com/office/officeart/2005/8/layout/hierarchy2"/>
    <dgm:cxn modelId="{8BF94717-D6B1-4A8C-98C4-0073DA1C98DE}" type="presParOf" srcId="{1F0D2FD3-B30A-46FE-B161-0068F036E4E7}" destId="{8145A9C1-2FA0-4160-9811-C5F003A36B87}" srcOrd="0" destOrd="0" presId="urn:microsoft.com/office/officeart/2005/8/layout/hierarchy2"/>
    <dgm:cxn modelId="{8FD3C7DD-69C8-4B47-930C-B8455E97EC12}" type="presParOf" srcId="{1F0D2FD3-B30A-46FE-B161-0068F036E4E7}" destId="{AE6E56AF-ABB3-42DC-ACE6-A96D3F250238}" srcOrd="1" destOrd="0" presId="urn:microsoft.com/office/officeart/2005/8/layout/hierarchy2"/>
    <dgm:cxn modelId="{5279250F-BFD5-4D34-A051-0842A07E11EE}" type="presParOf" srcId="{AE6E56AF-ABB3-42DC-ACE6-A96D3F250238}" destId="{AA3ED54B-F3DD-4722-B3EF-372DEA8CE591}" srcOrd="0" destOrd="0" presId="urn:microsoft.com/office/officeart/2005/8/layout/hierarchy2"/>
    <dgm:cxn modelId="{6B4F89D9-6F10-410D-B78D-D23C31B32115}" type="presParOf" srcId="{AA3ED54B-F3DD-4722-B3EF-372DEA8CE591}" destId="{338E851F-5B85-4BE0-86B7-E344E6626754}" srcOrd="0" destOrd="0" presId="urn:microsoft.com/office/officeart/2005/8/layout/hierarchy2"/>
    <dgm:cxn modelId="{270665B5-116D-40B1-9D26-7440CF08A7B4}" type="presParOf" srcId="{AE6E56AF-ABB3-42DC-ACE6-A96D3F250238}" destId="{837EFA55-F18B-42FD-B566-30833E2898FE}" srcOrd="1" destOrd="0" presId="urn:microsoft.com/office/officeart/2005/8/layout/hierarchy2"/>
    <dgm:cxn modelId="{4B1833EB-3A9E-49F4-85F7-D27BDE42D531}" type="presParOf" srcId="{837EFA55-F18B-42FD-B566-30833E2898FE}" destId="{9E2321FC-B735-4325-A9DA-0FF7BA0AF519}" srcOrd="0" destOrd="0" presId="urn:microsoft.com/office/officeart/2005/8/layout/hierarchy2"/>
    <dgm:cxn modelId="{A60FCDF7-F254-4E79-AFC6-1A17EFA0936C}" type="presParOf" srcId="{837EFA55-F18B-42FD-B566-30833E2898FE}" destId="{4BC0A7EF-D6C2-429A-A928-912E1414D21A}" srcOrd="1" destOrd="0" presId="urn:microsoft.com/office/officeart/2005/8/layout/hierarchy2"/>
    <dgm:cxn modelId="{D83E6D89-38FA-4E44-A4DA-E1E37636774A}" type="presParOf" srcId="{AE6E56AF-ABB3-42DC-ACE6-A96D3F250238}" destId="{9D7DE1C0-24E3-4094-834D-11C059CA9460}" srcOrd="2" destOrd="0" presId="urn:microsoft.com/office/officeart/2005/8/layout/hierarchy2"/>
    <dgm:cxn modelId="{6D974E5C-0F03-4BAE-9128-0B6EC588ECAF}" type="presParOf" srcId="{9D7DE1C0-24E3-4094-834D-11C059CA9460}" destId="{ECCE476A-BEBC-4505-A74F-F83D9C7E6FA3}" srcOrd="0" destOrd="0" presId="urn:microsoft.com/office/officeart/2005/8/layout/hierarchy2"/>
    <dgm:cxn modelId="{A0DDF835-94EB-4E71-9569-5124264011AE}" type="presParOf" srcId="{AE6E56AF-ABB3-42DC-ACE6-A96D3F250238}" destId="{83D37BF7-2D91-4D32-8741-81C8A76F8B0B}" srcOrd="3" destOrd="0" presId="urn:microsoft.com/office/officeart/2005/8/layout/hierarchy2"/>
    <dgm:cxn modelId="{1C426608-530A-4926-8A1A-D394D6F4BF7F}" type="presParOf" srcId="{83D37BF7-2D91-4D32-8741-81C8A76F8B0B}" destId="{DBF2A9DE-46A9-4B77-AAA8-FA53B289677C}" srcOrd="0" destOrd="0" presId="urn:microsoft.com/office/officeart/2005/8/layout/hierarchy2"/>
    <dgm:cxn modelId="{AF90BE47-098F-4D53-B09C-57D59754E496}" type="presParOf" srcId="{83D37BF7-2D91-4D32-8741-81C8A76F8B0B}" destId="{03576D2E-1C4F-46BB-AA4E-5C2846336E40}" srcOrd="1" destOrd="0" presId="urn:microsoft.com/office/officeart/2005/8/layout/hierarchy2"/>
    <dgm:cxn modelId="{62A8831C-8729-48DA-B646-C5383B15FF84}" type="presParOf" srcId="{AE6E56AF-ABB3-42DC-ACE6-A96D3F250238}" destId="{B833E484-0BE6-43BC-A85D-6A5F67E49C61}" srcOrd="4" destOrd="0" presId="urn:microsoft.com/office/officeart/2005/8/layout/hierarchy2"/>
    <dgm:cxn modelId="{30533570-8E07-467A-A390-0FBDD4634B2B}" type="presParOf" srcId="{B833E484-0BE6-43BC-A85D-6A5F67E49C61}" destId="{5DAB8673-56B0-4ECD-86F1-BB57E13FF7C6}" srcOrd="0" destOrd="0" presId="urn:microsoft.com/office/officeart/2005/8/layout/hierarchy2"/>
    <dgm:cxn modelId="{53EBABD2-8E1D-4AA9-A106-2AFA71FD4B96}" type="presParOf" srcId="{AE6E56AF-ABB3-42DC-ACE6-A96D3F250238}" destId="{FE787C01-5622-41EF-AC79-D9C177BF87D0}" srcOrd="5" destOrd="0" presId="urn:microsoft.com/office/officeart/2005/8/layout/hierarchy2"/>
    <dgm:cxn modelId="{CA771FBC-CB93-4D33-BA56-1346EE327607}" type="presParOf" srcId="{FE787C01-5622-41EF-AC79-D9C177BF87D0}" destId="{521A7F6C-8A9B-42CF-8EC9-0BB9D530C5AB}" srcOrd="0" destOrd="0" presId="urn:microsoft.com/office/officeart/2005/8/layout/hierarchy2"/>
    <dgm:cxn modelId="{0C4BD8A1-F1B3-47C0-BAA1-D6F7D409AB96}" type="presParOf" srcId="{FE787C01-5622-41EF-AC79-D9C177BF87D0}" destId="{9DE78C39-F093-49C3-A6EF-9CAC903BCC4D}" srcOrd="1" destOrd="0" presId="urn:microsoft.com/office/officeart/2005/8/layout/hierarchy2"/>
    <dgm:cxn modelId="{B59EE7B0-9D5C-428E-B9D4-AC5D5FAC7DC7}" type="presParOf" srcId="{AE6E56AF-ABB3-42DC-ACE6-A96D3F250238}" destId="{957742D5-CB26-4711-B7E1-F2A8587D5631}" srcOrd="6" destOrd="0" presId="urn:microsoft.com/office/officeart/2005/8/layout/hierarchy2"/>
    <dgm:cxn modelId="{F6E1313D-653E-49B3-ACC8-750530C0909C}" type="presParOf" srcId="{957742D5-CB26-4711-B7E1-F2A8587D5631}" destId="{3862CE61-5BA4-4519-A3D5-95A5B8C17B2B}" srcOrd="0" destOrd="0" presId="urn:microsoft.com/office/officeart/2005/8/layout/hierarchy2"/>
    <dgm:cxn modelId="{7B45BD60-60A6-4CF4-BE1A-EBDBC2A33926}" type="presParOf" srcId="{AE6E56AF-ABB3-42DC-ACE6-A96D3F250238}" destId="{3B24C641-453E-4CC5-A94E-B605F096D90F}" srcOrd="7" destOrd="0" presId="urn:microsoft.com/office/officeart/2005/8/layout/hierarchy2"/>
    <dgm:cxn modelId="{5EA32177-B7FE-480B-93C1-33C475B76BC8}" type="presParOf" srcId="{3B24C641-453E-4CC5-A94E-B605F096D90F}" destId="{A49BAB09-50B5-4372-A9C5-90B46BCFF5AB}" srcOrd="0" destOrd="0" presId="urn:microsoft.com/office/officeart/2005/8/layout/hierarchy2"/>
    <dgm:cxn modelId="{4BA240BA-DF51-455D-A810-44A9C86584C3}" type="presParOf" srcId="{3B24C641-453E-4CC5-A94E-B605F096D90F}" destId="{0EF1F851-0233-4232-87F5-15C36E4B3CCE}" srcOrd="1" destOrd="0" presId="urn:microsoft.com/office/officeart/2005/8/layout/hierarchy2"/>
    <dgm:cxn modelId="{EA87A8A4-1BB1-4C2F-BBAE-52E534ED6198}" type="presParOf" srcId="{AE6E56AF-ABB3-42DC-ACE6-A96D3F250238}" destId="{00707C4C-50B9-4BE9-B173-9D24FC575745}" srcOrd="8" destOrd="0" presId="urn:microsoft.com/office/officeart/2005/8/layout/hierarchy2"/>
    <dgm:cxn modelId="{1734445B-FDDB-4C51-9603-D2E2D0A4103F}" type="presParOf" srcId="{00707C4C-50B9-4BE9-B173-9D24FC575745}" destId="{59166F7D-70AF-4644-9CF9-36F1F1D4B497}" srcOrd="0" destOrd="0" presId="urn:microsoft.com/office/officeart/2005/8/layout/hierarchy2"/>
    <dgm:cxn modelId="{5AA72BD4-5527-4CAB-BB4F-816F75046210}" type="presParOf" srcId="{AE6E56AF-ABB3-42DC-ACE6-A96D3F250238}" destId="{4EA106FC-2411-48FE-AEC9-147FE2B86437}" srcOrd="9" destOrd="0" presId="urn:microsoft.com/office/officeart/2005/8/layout/hierarchy2"/>
    <dgm:cxn modelId="{E358E4BD-CBCF-4554-A045-7AF1A18DB3FF}" type="presParOf" srcId="{4EA106FC-2411-48FE-AEC9-147FE2B86437}" destId="{5E25C0A9-2845-4F35-B33A-8D7DB4D1418E}" srcOrd="0" destOrd="0" presId="urn:microsoft.com/office/officeart/2005/8/layout/hierarchy2"/>
    <dgm:cxn modelId="{3D9F6EF2-0A6E-42D5-A2D8-1F3F3FA5692E}" type="presParOf" srcId="{4EA106FC-2411-48FE-AEC9-147FE2B86437}" destId="{64167B53-EA7F-448C-9F8C-AFCFA6F4A33F}" srcOrd="1" destOrd="0" presId="urn:microsoft.com/office/officeart/2005/8/layout/hierarchy2"/>
    <dgm:cxn modelId="{9C329DA3-9700-4CDF-BD3C-6537CA783EC3}" type="presParOf" srcId="{AE6E56AF-ABB3-42DC-ACE6-A96D3F250238}" destId="{76E304F0-F559-409E-8371-98F61D35D0C1}" srcOrd="10" destOrd="0" presId="urn:microsoft.com/office/officeart/2005/8/layout/hierarchy2"/>
    <dgm:cxn modelId="{B566B2E3-E853-43C3-ABA2-6911FFB54649}" type="presParOf" srcId="{76E304F0-F559-409E-8371-98F61D35D0C1}" destId="{F121D2E7-E875-474F-825C-375C45128767}" srcOrd="0" destOrd="0" presId="urn:microsoft.com/office/officeart/2005/8/layout/hierarchy2"/>
    <dgm:cxn modelId="{3BDA8914-87D1-4E6B-A422-67DC2A3706B3}" type="presParOf" srcId="{AE6E56AF-ABB3-42DC-ACE6-A96D3F250238}" destId="{10D264F0-0C5E-479B-A1E1-2F8BD8E33610}" srcOrd="11" destOrd="0" presId="urn:microsoft.com/office/officeart/2005/8/layout/hierarchy2"/>
    <dgm:cxn modelId="{3217535A-8B27-4AA3-BFC7-2CAE08ED9035}" type="presParOf" srcId="{10D264F0-0C5E-479B-A1E1-2F8BD8E33610}" destId="{E5749C98-0C56-48AB-9E5A-C4C27E334A21}" srcOrd="0" destOrd="0" presId="urn:microsoft.com/office/officeart/2005/8/layout/hierarchy2"/>
    <dgm:cxn modelId="{21558C0F-FBA0-4B6B-BE98-36EF53CE3BF1}" type="presParOf" srcId="{10D264F0-0C5E-479B-A1E1-2F8BD8E33610}" destId="{2342E41E-E47F-4250-A844-723A7F44640D}" srcOrd="1" destOrd="0" presId="urn:microsoft.com/office/officeart/2005/8/layout/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EAB5B-EDBF-4B03-A585-47DFA65B010D}">
      <dsp:nvSpPr>
        <dsp:cNvPr id="0" name=""/>
        <dsp:cNvSpPr/>
      </dsp:nvSpPr>
      <dsp:spPr>
        <a:xfrm>
          <a:off x="8521" y="1182311"/>
          <a:ext cx="1312407" cy="36091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黑体" panose="02010609060101010101" pitchFamily="49" charset="-122"/>
              <a:ea typeface="黑体" panose="02010609060101010101" pitchFamily="49" charset="-122"/>
            </a:rPr>
            <a:t>方向控制阀</a:t>
          </a:r>
        </a:p>
      </dsp:txBody>
      <dsp:txXfrm>
        <a:off x="19092" y="1192882"/>
        <a:ext cx="1291265" cy="339771"/>
      </dsp:txXfrm>
    </dsp:sp>
    <dsp:sp modelId="{37253C52-7A36-444E-B38B-CABD911C632B}">
      <dsp:nvSpPr>
        <dsp:cNvPr id="0" name=""/>
        <dsp:cNvSpPr/>
      </dsp:nvSpPr>
      <dsp:spPr>
        <a:xfrm rot="17195717">
          <a:off x="995089" y="919127"/>
          <a:ext cx="912217" cy="13060"/>
        </a:xfrm>
        <a:custGeom>
          <a:avLst/>
          <a:gdLst/>
          <a:ahLst/>
          <a:cxnLst/>
          <a:rect l="0" t="0" r="0" b="0"/>
          <a:pathLst>
            <a:path>
              <a:moveTo>
                <a:pt x="0" y="6530"/>
              </a:moveTo>
              <a:lnTo>
                <a:pt x="912217" y="653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1428392" y="902852"/>
        <a:ext cx="45610" cy="45610"/>
      </dsp:txXfrm>
    </dsp:sp>
    <dsp:sp modelId="{C54816D1-18C4-4589-8FCE-38CB9B4850D6}">
      <dsp:nvSpPr>
        <dsp:cNvPr id="0" name=""/>
        <dsp:cNvSpPr/>
      </dsp:nvSpPr>
      <dsp:spPr>
        <a:xfrm>
          <a:off x="1581466" y="308091"/>
          <a:ext cx="984305" cy="36091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单向阀</a:t>
          </a:r>
          <a:endParaRPr lang="zh-CN" altLang="en-US" sz="1800" kern="1200" dirty="0">
            <a:latin typeface="黑体" panose="02010609060101010101" pitchFamily="49" charset="-122"/>
            <a:ea typeface="黑体" panose="02010609060101010101" pitchFamily="49" charset="-122"/>
          </a:endParaRPr>
        </a:p>
      </dsp:txBody>
      <dsp:txXfrm>
        <a:off x="1592037" y="318662"/>
        <a:ext cx="963163" cy="339771"/>
      </dsp:txXfrm>
    </dsp:sp>
    <dsp:sp modelId="{3C18B8DB-3B4A-4EBE-8E7C-B8966967AD6C}">
      <dsp:nvSpPr>
        <dsp:cNvPr id="0" name=""/>
        <dsp:cNvSpPr/>
      </dsp:nvSpPr>
      <dsp:spPr>
        <a:xfrm rot="19234057">
          <a:off x="2527380" y="374890"/>
          <a:ext cx="337320" cy="13060"/>
        </a:xfrm>
        <a:custGeom>
          <a:avLst/>
          <a:gdLst/>
          <a:ahLst/>
          <a:cxnLst/>
          <a:rect l="0" t="0" r="0" b="0"/>
          <a:pathLst>
            <a:path>
              <a:moveTo>
                <a:pt x="0" y="6530"/>
              </a:moveTo>
              <a:lnTo>
                <a:pt x="337320"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2687607" y="372987"/>
        <a:ext cx="16866" cy="16866"/>
      </dsp:txXfrm>
    </dsp:sp>
    <dsp:sp modelId="{70C99A13-1FF9-4007-9A4B-CF73DD10613A}">
      <dsp:nvSpPr>
        <dsp:cNvPr id="0" name=""/>
        <dsp:cNvSpPr/>
      </dsp:nvSpPr>
      <dsp:spPr>
        <a:xfrm>
          <a:off x="2826309" y="92068"/>
          <a:ext cx="1325277" cy="36445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黑体" panose="02010609060101010101" pitchFamily="49" charset="-122"/>
              <a:ea typeface="黑体" panose="02010609060101010101" pitchFamily="49" charset="-122"/>
            </a:rPr>
            <a:t>普通单向阀</a:t>
          </a:r>
        </a:p>
      </dsp:txBody>
      <dsp:txXfrm>
        <a:off x="2836983" y="102742"/>
        <a:ext cx="1303929" cy="343102"/>
      </dsp:txXfrm>
    </dsp:sp>
    <dsp:sp modelId="{CAF8BD22-6BCA-4C07-9721-1A99DA4FF8BE}">
      <dsp:nvSpPr>
        <dsp:cNvPr id="0" name=""/>
        <dsp:cNvSpPr/>
      </dsp:nvSpPr>
      <dsp:spPr>
        <a:xfrm rot="2409573">
          <a:off x="2525587" y="591946"/>
          <a:ext cx="340905" cy="13060"/>
        </a:xfrm>
        <a:custGeom>
          <a:avLst/>
          <a:gdLst/>
          <a:ahLst/>
          <a:cxnLst/>
          <a:rect l="0" t="0" r="0" b="0"/>
          <a:pathLst>
            <a:path>
              <a:moveTo>
                <a:pt x="0" y="6530"/>
              </a:moveTo>
              <a:lnTo>
                <a:pt x="340905"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2687518" y="589954"/>
        <a:ext cx="17045" cy="17045"/>
      </dsp:txXfrm>
    </dsp:sp>
    <dsp:sp modelId="{038D48AC-1227-4101-A44F-D21F92176F31}">
      <dsp:nvSpPr>
        <dsp:cNvPr id="0" name=""/>
        <dsp:cNvSpPr/>
      </dsp:nvSpPr>
      <dsp:spPr>
        <a:xfrm>
          <a:off x="2826309" y="524115"/>
          <a:ext cx="1340291" cy="368579"/>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液控单向阀</a:t>
          </a:r>
          <a:endParaRPr lang="zh-CN" altLang="en-US" sz="1800" kern="1200" dirty="0">
            <a:latin typeface="黑体" panose="02010609060101010101" pitchFamily="49" charset="-122"/>
            <a:ea typeface="黑体" panose="02010609060101010101" pitchFamily="49" charset="-122"/>
          </a:endParaRPr>
        </a:p>
      </dsp:txBody>
      <dsp:txXfrm>
        <a:off x="2837104" y="534910"/>
        <a:ext cx="1318701" cy="346989"/>
      </dsp:txXfrm>
    </dsp:sp>
    <dsp:sp modelId="{C9C1955C-D67A-404F-AC84-47FA411A4059}">
      <dsp:nvSpPr>
        <dsp:cNvPr id="0" name=""/>
        <dsp:cNvSpPr/>
      </dsp:nvSpPr>
      <dsp:spPr>
        <a:xfrm rot="4296524">
          <a:off x="1038306" y="1748039"/>
          <a:ext cx="825782" cy="13060"/>
        </a:xfrm>
        <a:custGeom>
          <a:avLst/>
          <a:gdLst/>
          <a:ahLst/>
          <a:cxnLst/>
          <a:rect l="0" t="0" r="0" b="0"/>
          <a:pathLst>
            <a:path>
              <a:moveTo>
                <a:pt x="0" y="6530"/>
              </a:moveTo>
              <a:lnTo>
                <a:pt x="825782" y="653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1430552" y="1733925"/>
        <a:ext cx="41289" cy="41289"/>
      </dsp:txXfrm>
    </dsp:sp>
    <dsp:sp modelId="{FA35DDD5-1C8A-4A8E-BE78-282D450EAEFE}">
      <dsp:nvSpPr>
        <dsp:cNvPr id="0" name=""/>
        <dsp:cNvSpPr/>
      </dsp:nvSpPr>
      <dsp:spPr>
        <a:xfrm>
          <a:off x="1581466" y="1965915"/>
          <a:ext cx="984305" cy="36091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换向阀</a:t>
          </a:r>
          <a:endParaRPr lang="zh-CN" altLang="en-US" sz="1800" kern="1200" dirty="0">
            <a:latin typeface="黑体" panose="02010609060101010101" pitchFamily="49" charset="-122"/>
            <a:ea typeface="黑体" panose="02010609060101010101" pitchFamily="49" charset="-122"/>
          </a:endParaRPr>
        </a:p>
      </dsp:txBody>
      <dsp:txXfrm>
        <a:off x="1592037" y="1976486"/>
        <a:ext cx="963163" cy="339771"/>
      </dsp:txXfrm>
    </dsp:sp>
    <dsp:sp modelId="{CE5233D7-17DB-46D1-8748-303AB44CE3D5}">
      <dsp:nvSpPr>
        <dsp:cNvPr id="0" name=""/>
        <dsp:cNvSpPr/>
      </dsp:nvSpPr>
      <dsp:spPr>
        <a:xfrm rot="17124977">
          <a:off x="2205994" y="1667428"/>
          <a:ext cx="980092" cy="13060"/>
        </a:xfrm>
        <a:custGeom>
          <a:avLst/>
          <a:gdLst/>
          <a:ahLst/>
          <a:cxnLst/>
          <a:rect l="0" t="0" r="0" b="0"/>
          <a:pathLst>
            <a:path>
              <a:moveTo>
                <a:pt x="0" y="6530"/>
              </a:moveTo>
              <a:lnTo>
                <a:pt x="980092"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2671538" y="1649456"/>
        <a:ext cx="49004" cy="49004"/>
      </dsp:txXfrm>
    </dsp:sp>
    <dsp:sp modelId="{3B9ACBF8-03BF-40FA-A27C-428D3106D074}">
      <dsp:nvSpPr>
        <dsp:cNvPr id="0" name=""/>
        <dsp:cNvSpPr/>
      </dsp:nvSpPr>
      <dsp:spPr>
        <a:xfrm>
          <a:off x="2826309" y="1014873"/>
          <a:ext cx="1344101" cy="37334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按通路分类</a:t>
          </a:r>
          <a:endParaRPr lang="zh-CN" altLang="en-US" sz="1800" kern="1200" dirty="0">
            <a:latin typeface="黑体" panose="02010609060101010101" pitchFamily="49" charset="-122"/>
            <a:ea typeface="黑体" panose="02010609060101010101" pitchFamily="49" charset="-122"/>
          </a:endParaRPr>
        </a:p>
      </dsp:txBody>
      <dsp:txXfrm>
        <a:off x="2837244" y="1025808"/>
        <a:ext cx="1322231" cy="351470"/>
      </dsp:txXfrm>
    </dsp:sp>
    <dsp:sp modelId="{D600BC5F-8677-48D4-8EB7-7CE12C376796}">
      <dsp:nvSpPr>
        <dsp:cNvPr id="0" name=""/>
        <dsp:cNvSpPr/>
      </dsp:nvSpPr>
      <dsp:spPr>
        <a:xfrm>
          <a:off x="4170411" y="1195013"/>
          <a:ext cx="260537" cy="13060"/>
        </a:xfrm>
        <a:custGeom>
          <a:avLst/>
          <a:gdLst/>
          <a:ahLst/>
          <a:cxnLst/>
          <a:rect l="0" t="0" r="0" b="0"/>
          <a:pathLst>
            <a:path>
              <a:moveTo>
                <a:pt x="0" y="6530"/>
              </a:moveTo>
              <a:lnTo>
                <a:pt x="260537"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4294166" y="1195030"/>
        <a:ext cx="13026" cy="13026"/>
      </dsp:txXfrm>
    </dsp:sp>
    <dsp:sp modelId="{ACE2212C-C5B1-4BB0-ACB8-E6AE77BBB880}">
      <dsp:nvSpPr>
        <dsp:cNvPr id="0" name=""/>
        <dsp:cNvSpPr/>
      </dsp:nvSpPr>
      <dsp:spPr>
        <a:xfrm>
          <a:off x="4430949" y="1014873"/>
          <a:ext cx="3285577" cy="37334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二通、三通、四通、五通</a:t>
          </a:r>
          <a:r>
            <a:rPr lang="en-US" altLang="zh-CN" sz="1800" kern="1200">
              <a:latin typeface="黑体" panose="02010609060101010101" pitchFamily="49" charset="-122"/>
              <a:ea typeface="黑体" panose="02010609060101010101" pitchFamily="49" charset="-122"/>
            </a:rPr>
            <a:t>……</a:t>
          </a:r>
          <a:endParaRPr lang="zh-CN" altLang="en-US" sz="1800" kern="1200" dirty="0">
            <a:latin typeface="黑体" panose="02010609060101010101" pitchFamily="49" charset="-122"/>
            <a:ea typeface="黑体" panose="02010609060101010101" pitchFamily="49" charset="-122"/>
          </a:endParaRPr>
        </a:p>
      </dsp:txBody>
      <dsp:txXfrm>
        <a:off x="4441884" y="1025808"/>
        <a:ext cx="3263707" cy="351470"/>
      </dsp:txXfrm>
    </dsp:sp>
    <dsp:sp modelId="{5EE4625E-656A-4939-AC30-C6776B4ACBB7}">
      <dsp:nvSpPr>
        <dsp:cNvPr id="0" name=""/>
        <dsp:cNvSpPr/>
      </dsp:nvSpPr>
      <dsp:spPr>
        <a:xfrm rot="18025977">
          <a:off x="2438861" y="1918096"/>
          <a:ext cx="514358" cy="13060"/>
        </a:xfrm>
        <a:custGeom>
          <a:avLst/>
          <a:gdLst/>
          <a:ahLst/>
          <a:cxnLst/>
          <a:rect l="0" t="0" r="0" b="0"/>
          <a:pathLst>
            <a:path>
              <a:moveTo>
                <a:pt x="0" y="6530"/>
              </a:moveTo>
              <a:lnTo>
                <a:pt x="514358"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2683181" y="1911767"/>
        <a:ext cx="25717" cy="25717"/>
      </dsp:txXfrm>
    </dsp:sp>
    <dsp:sp modelId="{4DA807FD-8D5E-4C5E-B092-24E2BEE50A9C}">
      <dsp:nvSpPr>
        <dsp:cNvPr id="0" name=""/>
        <dsp:cNvSpPr/>
      </dsp:nvSpPr>
      <dsp:spPr>
        <a:xfrm>
          <a:off x="2826309" y="1513494"/>
          <a:ext cx="2007854" cy="37877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黑体" panose="02010609060101010101" pitchFamily="49" charset="-122"/>
              <a:ea typeface="黑体" panose="02010609060101010101" pitchFamily="49" charset="-122"/>
            </a:rPr>
            <a:t>按工作位置数分类</a:t>
          </a:r>
        </a:p>
      </dsp:txBody>
      <dsp:txXfrm>
        <a:off x="2837403" y="1524588"/>
        <a:ext cx="1985666" cy="356585"/>
      </dsp:txXfrm>
    </dsp:sp>
    <dsp:sp modelId="{AEFBFF5B-B620-4C22-A4F1-D7EFBFBF9F90}">
      <dsp:nvSpPr>
        <dsp:cNvPr id="0" name=""/>
        <dsp:cNvSpPr/>
      </dsp:nvSpPr>
      <dsp:spPr>
        <a:xfrm>
          <a:off x="4834164" y="1696350"/>
          <a:ext cx="260537" cy="13060"/>
        </a:xfrm>
        <a:custGeom>
          <a:avLst/>
          <a:gdLst/>
          <a:ahLst/>
          <a:cxnLst/>
          <a:rect l="0" t="0" r="0" b="0"/>
          <a:pathLst>
            <a:path>
              <a:moveTo>
                <a:pt x="0" y="6530"/>
              </a:moveTo>
              <a:lnTo>
                <a:pt x="260537"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4957919" y="1696367"/>
        <a:ext cx="13026" cy="13026"/>
      </dsp:txXfrm>
    </dsp:sp>
    <dsp:sp modelId="{83EF26BD-C035-4244-834E-F18B42C4E794}">
      <dsp:nvSpPr>
        <dsp:cNvPr id="0" name=""/>
        <dsp:cNvSpPr/>
      </dsp:nvSpPr>
      <dsp:spPr>
        <a:xfrm>
          <a:off x="5094701" y="1513494"/>
          <a:ext cx="2555446" cy="37877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二位、三位、四位</a:t>
          </a:r>
          <a:r>
            <a:rPr lang="en-US" altLang="zh-CN" sz="1800" kern="1200">
              <a:latin typeface="黑体" panose="02010609060101010101" pitchFamily="49" charset="-122"/>
              <a:ea typeface="黑体" panose="02010609060101010101" pitchFamily="49" charset="-122"/>
            </a:rPr>
            <a:t>……</a:t>
          </a:r>
          <a:endParaRPr lang="zh-CN" altLang="en-US" sz="1800" kern="1200" dirty="0">
            <a:latin typeface="黑体" panose="02010609060101010101" pitchFamily="49" charset="-122"/>
            <a:ea typeface="黑体" panose="02010609060101010101" pitchFamily="49" charset="-122"/>
          </a:endParaRPr>
        </a:p>
      </dsp:txBody>
      <dsp:txXfrm>
        <a:off x="5105795" y="1524588"/>
        <a:ext cx="2533258" cy="356585"/>
      </dsp:txXfrm>
    </dsp:sp>
    <dsp:sp modelId="{FA5DDEAE-A600-401A-80E4-01589841DF39}">
      <dsp:nvSpPr>
        <dsp:cNvPr id="0" name=""/>
        <dsp:cNvSpPr/>
      </dsp:nvSpPr>
      <dsp:spPr>
        <a:xfrm rot="4577933">
          <a:off x="2146051" y="2674181"/>
          <a:ext cx="1099978" cy="13060"/>
        </a:xfrm>
        <a:custGeom>
          <a:avLst/>
          <a:gdLst/>
          <a:ahLst/>
          <a:cxnLst/>
          <a:rect l="0" t="0" r="0" b="0"/>
          <a:pathLst>
            <a:path>
              <a:moveTo>
                <a:pt x="0" y="6530"/>
              </a:moveTo>
              <a:lnTo>
                <a:pt x="1099978"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2668541" y="2653212"/>
        <a:ext cx="54998" cy="54998"/>
      </dsp:txXfrm>
    </dsp:sp>
    <dsp:sp modelId="{8145A9C1-2FA0-4160-9811-C5F003A36B87}">
      <dsp:nvSpPr>
        <dsp:cNvPr id="0" name=""/>
        <dsp:cNvSpPr/>
      </dsp:nvSpPr>
      <dsp:spPr>
        <a:xfrm>
          <a:off x="2826309" y="3025664"/>
          <a:ext cx="2372913" cy="37877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按控制</a:t>
          </a:r>
          <a:r>
            <a:rPr lang="en-US" altLang="zh-CN" sz="1800" kern="1200">
              <a:latin typeface="黑体" panose="02010609060101010101" pitchFamily="49" charset="-122"/>
              <a:ea typeface="黑体" panose="02010609060101010101" pitchFamily="49" charset="-122"/>
            </a:rPr>
            <a:t>/</a:t>
          </a:r>
          <a:r>
            <a:rPr lang="zh-CN" altLang="en-US" sz="1800" kern="1200">
              <a:latin typeface="黑体" panose="02010609060101010101" pitchFamily="49" charset="-122"/>
              <a:ea typeface="黑体" panose="02010609060101010101" pitchFamily="49" charset="-122"/>
            </a:rPr>
            <a:t>操纵方式分类</a:t>
          </a:r>
          <a:endParaRPr lang="zh-CN" altLang="en-US" sz="1800" kern="1200" dirty="0">
            <a:latin typeface="黑体" panose="02010609060101010101" pitchFamily="49" charset="-122"/>
            <a:ea typeface="黑体" panose="02010609060101010101" pitchFamily="49" charset="-122"/>
          </a:endParaRPr>
        </a:p>
      </dsp:txBody>
      <dsp:txXfrm>
        <a:off x="2837403" y="3036758"/>
        <a:ext cx="2350725" cy="356585"/>
      </dsp:txXfrm>
    </dsp:sp>
    <dsp:sp modelId="{AA3ED54B-F3DD-4722-B3EF-372DEA8CE591}">
      <dsp:nvSpPr>
        <dsp:cNvPr id="0" name=""/>
        <dsp:cNvSpPr/>
      </dsp:nvSpPr>
      <dsp:spPr>
        <a:xfrm rot="17018892">
          <a:off x="4777410" y="2672028"/>
          <a:ext cx="1104162" cy="13060"/>
        </a:xfrm>
        <a:custGeom>
          <a:avLst/>
          <a:gdLst/>
          <a:ahLst/>
          <a:cxnLst/>
          <a:rect l="0" t="0" r="0" b="0"/>
          <a:pathLst>
            <a:path>
              <a:moveTo>
                <a:pt x="0" y="6530"/>
              </a:moveTo>
              <a:lnTo>
                <a:pt x="1104162"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01887" y="2650954"/>
        <a:ext cx="55208" cy="55208"/>
      </dsp:txXfrm>
    </dsp:sp>
    <dsp:sp modelId="{9E2321FC-B735-4325-A9DA-0FF7BA0AF519}">
      <dsp:nvSpPr>
        <dsp:cNvPr id="0" name=""/>
        <dsp:cNvSpPr/>
      </dsp:nvSpPr>
      <dsp:spPr>
        <a:xfrm>
          <a:off x="5459760" y="1959815"/>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电磁换向阀</a:t>
          </a:r>
          <a:endParaRPr lang="zh-CN" altLang="en-US" sz="1800" kern="1200" dirty="0">
            <a:latin typeface="黑体" panose="02010609060101010101" pitchFamily="49" charset="-122"/>
            <a:ea typeface="黑体" panose="02010609060101010101" pitchFamily="49" charset="-122"/>
          </a:endParaRPr>
        </a:p>
      </dsp:txBody>
      <dsp:txXfrm>
        <a:off x="5470436" y="1970491"/>
        <a:ext cx="1436650" cy="343150"/>
      </dsp:txXfrm>
    </dsp:sp>
    <dsp:sp modelId="{9D7DE1C0-24E3-4094-834D-11C059CA9460}">
      <dsp:nvSpPr>
        <dsp:cNvPr id="0" name=""/>
        <dsp:cNvSpPr/>
      </dsp:nvSpPr>
      <dsp:spPr>
        <a:xfrm rot="17527289">
          <a:off x="4983558" y="2888051"/>
          <a:ext cx="691867" cy="13060"/>
        </a:xfrm>
        <a:custGeom>
          <a:avLst/>
          <a:gdLst/>
          <a:ahLst/>
          <a:cxnLst/>
          <a:rect l="0" t="0" r="0" b="0"/>
          <a:pathLst>
            <a:path>
              <a:moveTo>
                <a:pt x="0" y="6530"/>
              </a:moveTo>
              <a:lnTo>
                <a:pt x="691867"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12195" y="2877285"/>
        <a:ext cx="34593" cy="34593"/>
      </dsp:txXfrm>
    </dsp:sp>
    <dsp:sp modelId="{DBF2A9DE-46A9-4B77-AAA8-FA53B289677C}">
      <dsp:nvSpPr>
        <dsp:cNvPr id="0" name=""/>
        <dsp:cNvSpPr/>
      </dsp:nvSpPr>
      <dsp:spPr>
        <a:xfrm>
          <a:off x="5459760" y="2391861"/>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电液换向阀</a:t>
          </a:r>
          <a:endParaRPr lang="zh-CN" altLang="en-US" sz="1800" kern="1200" dirty="0">
            <a:latin typeface="黑体" panose="02010609060101010101" pitchFamily="49" charset="-122"/>
            <a:ea typeface="黑体" panose="02010609060101010101" pitchFamily="49" charset="-122"/>
          </a:endParaRPr>
        </a:p>
      </dsp:txBody>
      <dsp:txXfrm>
        <a:off x="5470436" y="2402537"/>
        <a:ext cx="1436650" cy="343150"/>
      </dsp:txXfrm>
    </dsp:sp>
    <dsp:sp modelId="{B833E484-0BE6-43BC-A85D-6A5F67E49C61}">
      <dsp:nvSpPr>
        <dsp:cNvPr id="0" name=""/>
        <dsp:cNvSpPr/>
      </dsp:nvSpPr>
      <dsp:spPr>
        <a:xfrm rot="19276733">
          <a:off x="5162523" y="3104076"/>
          <a:ext cx="333937" cy="13060"/>
        </a:xfrm>
        <a:custGeom>
          <a:avLst/>
          <a:gdLst/>
          <a:ahLst/>
          <a:cxnLst/>
          <a:rect l="0" t="0" r="0" b="0"/>
          <a:pathLst>
            <a:path>
              <a:moveTo>
                <a:pt x="0" y="6530"/>
              </a:moveTo>
              <a:lnTo>
                <a:pt x="333937"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21143" y="3102258"/>
        <a:ext cx="16696" cy="16696"/>
      </dsp:txXfrm>
    </dsp:sp>
    <dsp:sp modelId="{521A7F6C-8A9B-42CF-8EC9-0BB9D530C5AB}">
      <dsp:nvSpPr>
        <dsp:cNvPr id="0" name=""/>
        <dsp:cNvSpPr/>
      </dsp:nvSpPr>
      <dsp:spPr>
        <a:xfrm>
          <a:off x="5459760" y="2823911"/>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黑体" panose="02010609060101010101" pitchFamily="49" charset="-122"/>
              <a:ea typeface="黑体" panose="02010609060101010101" pitchFamily="49" charset="-122"/>
            </a:rPr>
            <a:t>液动换向阀</a:t>
          </a:r>
        </a:p>
      </dsp:txBody>
      <dsp:txXfrm>
        <a:off x="5470436" y="2834587"/>
        <a:ext cx="1436650" cy="343150"/>
      </dsp:txXfrm>
    </dsp:sp>
    <dsp:sp modelId="{957742D5-CB26-4711-B7E1-F2A8587D5631}">
      <dsp:nvSpPr>
        <dsp:cNvPr id="0" name=""/>
        <dsp:cNvSpPr/>
      </dsp:nvSpPr>
      <dsp:spPr>
        <a:xfrm rot="2434865">
          <a:off x="5157969" y="3320099"/>
          <a:ext cx="343044" cy="13060"/>
        </a:xfrm>
        <a:custGeom>
          <a:avLst/>
          <a:gdLst/>
          <a:ahLst/>
          <a:cxnLst/>
          <a:rect l="0" t="0" r="0" b="0"/>
          <a:pathLst>
            <a:path>
              <a:moveTo>
                <a:pt x="0" y="6530"/>
              </a:moveTo>
              <a:lnTo>
                <a:pt x="343044"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20915" y="3318054"/>
        <a:ext cx="17152" cy="17152"/>
      </dsp:txXfrm>
    </dsp:sp>
    <dsp:sp modelId="{A49BAB09-50B5-4372-A9C5-90B46BCFF5AB}">
      <dsp:nvSpPr>
        <dsp:cNvPr id="0" name=""/>
        <dsp:cNvSpPr/>
      </dsp:nvSpPr>
      <dsp:spPr>
        <a:xfrm>
          <a:off x="5459760" y="3255958"/>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手动换向阀</a:t>
          </a:r>
          <a:endParaRPr lang="zh-CN" altLang="en-US" sz="1800" kern="1200" dirty="0">
            <a:latin typeface="黑体" panose="02010609060101010101" pitchFamily="49" charset="-122"/>
            <a:ea typeface="黑体" panose="02010609060101010101" pitchFamily="49" charset="-122"/>
          </a:endParaRPr>
        </a:p>
      </dsp:txBody>
      <dsp:txXfrm>
        <a:off x="5470436" y="3266634"/>
        <a:ext cx="1436650" cy="343150"/>
      </dsp:txXfrm>
    </dsp:sp>
    <dsp:sp modelId="{00707C4C-50B9-4BE9-B173-9D24FC575745}">
      <dsp:nvSpPr>
        <dsp:cNvPr id="0" name=""/>
        <dsp:cNvSpPr/>
      </dsp:nvSpPr>
      <dsp:spPr>
        <a:xfrm rot="3955669">
          <a:off x="5010117" y="3500119"/>
          <a:ext cx="638749" cy="13060"/>
        </a:xfrm>
        <a:custGeom>
          <a:avLst/>
          <a:gdLst/>
          <a:ahLst/>
          <a:cxnLst/>
          <a:rect l="0" t="0" r="0" b="0"/>
          <a:pathLst>
            <a:path>
              <a:moveTo>
                <a:pt x="0" y="6530"/>
              </a:moveTo>
              <a:lnTo>
                <a:pt x="638749"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13523" y="3490681"/>
        <a:ext cx="31937" cy="31937"/>
      </dsp:txXfrm>
    </dsp:sp>
    <dsp:sp modelId="{5E25C0A9-2845-4F35-B33A-8D7DB4D1418E}">
      <dsp:nvSpPr>
        <dsp:cNvPr id="0" name=""/>
        <dsp:cNvSpPr/>
      </dsp:nvSpPr>
      <dsp:spPr>
        <a:xfrm>
          <a:off x="5459760" y="3615998"/>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机动换向阀</a:t>
          </a:r>
          <a:endParaRPr lang="zh-CN" altLang="en-US" sz="1800" kern="1200" dirty="0">
            <a:latin typeface="黑体" panose="02010609060101010101" pitchFamily="49" charset="-122"/>
            <a:ea typeface="黑体" panose="02010609060101010101" pitchFamily="49" charset="-122"/>
          </a:endParaRPr>
        </a:p>
      </dsp:txBody>
      <dsp:txXfrm>
        <a:off x="5470436" y="3626674"/>
        <a:ext cx="1436650" cy="343150"/>
      </dsp:txXfrm>
    </dsp:sp>
    <dsp:sp modelId="{76E304F0-F559-409E-8371-98F61D35D0C1}">
      <dsp:nvSpPr>
        <dsp:cNvPr id="0" name=""/>
        <dsp:cNvSpPr/>
      </dsp:nvSpPr>
      <dsp:spPr>
        <a:xfrm rot="4536423">
          <a:off x="4805420" y="3716143"/>
          <a:ext cx="1048143" cy="13060"/>
        </a:xfrm>
        <a:custGeom>
          <a:avLst/>
          <a:gdLst/>
          <a:ahLst/>
          <a:cxnLst/>
          <a:rect l="0" t="0" r="0" b="0"/>
          <a:pathLst>
            <a:path>
              <a:moveTo>
                <a:pt x="0" y="6530"/>
              </a:moveTo>
              <a:lnTo>
                <a:pt x="1048143"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03288" y="3696470"/>
        <a:ext cx="52407" cy="52407"/>
      </dsp:txXfrm>
    </dsp:sp>
    <dsp:sp modelId="{E5749C98-0C56-48AB-9E5A-C4C27E334A21}">
      <dsp:nvSpPr>
        <dsp:cNvPr id="0" name=""/>
        <dsp:cNvSpPr/>
      </dsp:nvSpPr>
      <dsp:spPr>
        <a:xfrm>
          <a:off x="5459760" y="4048045"/>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气动换向阀</a:t>
          </a:r>
          <a:endParaRPr lang="zh-CN" altLang="en-US" sz="1800" kern="1200" dirty="0">
            <a:latin typeface="黑体" panose="02010609060101010101" pitchFamily="49" charset="-122"/>
            <a:ea typeface="黑体" panose="02010609060101010101" pitchFamily="49" charset="-122"/>
          </a:endParaRPr>
        </a:p>
      </dsp:txBody>
      <dsp:txXfrm>
        <a:off x="5470436" y="4058721"/>
        <a:ext cx="1436650" cy="3431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kumimoji="1" sz="1200"/>
            </a:lvl1pPr>
          </a:lstStyle>
          <a:p>
            <a:pPr>
              <a:defRPr/>
            </a:pPr>
            <a:endParaRPr lang="en-US" altLang="zh-CN"/>
          </a:p>
        </p:txBody>
      </p:sp>
      <p:sp>
        <p:nvSpPr>
          <p:cNvPr id="84995"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kumimoji="1" sz="1200"/>
            </a:lvl1pPr>
          </a:lstStyle>
          <a:p>
            <a:pPr>
              <a:defRPr/>
            </a:pPr>
            <a:endParaRPr lang="en-US" altLang="zh-CN"/>
          </a:p>
        </p:txBody>
      </p:sp>
      <p:sp>
        <p:nvSpPr>
          <p:cNvPr id="84996"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kumimoji="1" sz="1200"/>
            </a:lvl1pPr>
          </a:lstStyle>
          <a:p>
            <a:pPr>
              <a:defRPr/>
            </a:pPr>
            <a:endParaRPr lang="en-US" altLang="zh-CN"/>
          </a:p>
        </p:txBody>
      </p:sp>
      <p:sp>
        <p:nvSpPr>
          <p:cNvPr id="84997"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kumimoji="1" sz="1200"/>
            </a:lvl1pPr>
          </a:lstStyle>
          <a:p>
            <a:pPr>
              <a:defRPr/>
            </a:pPr>
            <a:fld id="{6CA68E01-8E16-456C-9169-11DF1CF33BE1}"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kumimoji="1" sz="1200"/>
            </a:lvl1pPr>
          </a:lstStyle>
          <a:p>
            <a:pPr>
              <a:defRPr/>
            </a:pPr>
            <a:endParaRPr lang="en-US" altLang="zh-CN"/>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kumimoji="1" sz="1200"/>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a:defRPr kumimoji="1" sz="1200"/>
            </a:lvl1pPr>
          </a:lstStyle>
          <a:p>
            <a:pPr>
              <a:defRPr/>
            </a:pPr>
            <a:endParaRPr lang="en-US" altLang="zh-CN"/>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kumimoji="1" sz="1200"/>
            </a:lvl1pPr>
          </a:lstStyle>
          <a:p>
            <a:pPr>
              <a:defRPr/>
            </a:pPr>
            <a:fld id="{DE7420CE-B9AB-4D68-A2B3-3E586080677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12ED14A-B3E2-425A-B0B3-A177B26B0501}" type="slidenum">
              <a:rPr lang="en-US" altLang="zh-CN" smtClean="0"/>
            </a:fld>
            <a:endParaRPr lang="en-US" altLang="zh-CN"/>
          </a:p>
        </p:txBody>
      </p:sp>
      <p:sp>
        <p:nvSpPr>
          <p:cNvPr id="22531" name="Rectangle 2"/>
          <p:cNvSpPr>
            <a:spLocks noGrp="1" noRot="1" noChangeAspect="1" noChangeArrowheads="1" noTextEdit="1"/>
          </p:cNvSpPr>
          <p:nvPr>
            <p:ph type="sldImg"/>
          </p:nvPr>
        </p:nvSpPr>
        <p:spPr/>
      </p:sp>
      <p:sp>
        <p:nvSpPr>
          <p:cNvPr id="22532" name="Rectangle 3"/>
          <p:cNvSpPr>
            <a:spLocks noGrp="1" noChangeArrowheads="1"/>
          </p:cNvSpPr>
          <p:nvPr>
            <p:ph type="body" idx="1"/>
          </p:nvPr>
        </p:nvSpPr>
        <p:spPr>
          <a:noFill/>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7420CE-B9AB-4D68-A2B3-3E586080677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pic>
        <p:nvPicPr>
          <p:cNvPr id="4" name="Picture 16" descr="未标题-1 拷贝"/>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10137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endParaRPr lang="zh-CN" altLang="en-US"/>
          </a:p>
        </p:txBody>
      </p:sp>
      <p:sp>
        <p:nvSpPr>
          <p:cNvPr id="1013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endParaRPr lang="zh-CN" altLang="en-US"/>
          </a:p>
        </p:txBody>
      </p:sp>
      <p:sp>
        <p:nvSpPr>
          <p:cNvPr id="5"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CF5D4924-AA54-47D3-894B-171E592B68DE}"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B66BEEDB-2A0B-4DC2-AB83-202671C8E209}"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62BFEB51-B069-4A9A-A1DA-570FDC466296}"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C5A9E370-7543-44F3-A299-79C3EEA9730C}"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endParaRPr 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09020D9-156C-4CF0-A82B-CBEB78926752}"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4717314A-B13F-4AF1-8CAE-C52665E3D5E2}"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0D726DB7-EDA2-4AB9-8DA2-B602CB4991CE}"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2E8DF768-A72A-4946-89DF-656276D88202}"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68FEDAA1-D362-4B40-8C5C-82FA92CF9144}"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05B22D35-26D7-4EEA-B120-D49CBAA38F2F}"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19744476-AC96-4BCE-A41E-2164431D002D}"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未标题-2 拷贝"/>
          <p:cNvPicPr>
            <a:picLocks noChangeAspect="1" noChangeArrowheads="1"/>
          </p:cNvPicPr>
          <p:nvPr userDrawn="1"/>
        </p:nvPicPr>
        <p:blipFill>
          <a:blip r:embed="rId12" cstate="print"/>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第二层</a:t>
            </a:r>
            <a:endParaRPr lang="zh-CN" altLang="en-US"/>
          </a:p>
          <a:p>
            <a:pPr lvl="2"/>
            <a:r>
              <a:rPr lang="zh-CN" altLang="en-US"/>
              <a:t>第三层</a:t>
            </a:r>
            <a:endParaRPr lang="zh-CN" altLang="en-US"/>
          </a:p>
          <a:p>
            <a:pPr lvl="3"/>
            <a:r>
              <a:rPr lang="zh-CN" altLang="en-US"/>
              <a:t>第四层</a:t>
            </a:r>
            <a:endParaRPr lang="zh-CN" altLang="en-US"/>
          </a:p>
          <a:p>
            <a:pPr lvl="4"/>
            <a:r>
              <a:rPr lang="zh-CN" altLang="en-US"/>
              <a:t>第五层</a:t>
            </a:r>
            <a:endParaRPr lang="zh-CN" altLang="en-US"/>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a:defRPr/>
            </a:pPr>
            <a:fld id="{1BC9BCF9-EAAB-44F6-A0CD-FFBD6AA0CDB0}"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image" Target="../media/image26.pn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32.jpeg"/><Relationship Id="rId1" Type="http://schemas.openxmlformats.org/officeDocument/2006/relationships/image" Target="../media/image31.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image" Target="../media/image33.jpe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image" Target="../media/image3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26.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56.png"/><Relationship Id="rId7" Type="http://schemas.openxmlformats.org/officeDocument/2006/relationships/image" Target="../media/image55.png"/><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3" Type="http://schemas.openxmlformats.org/officeDocument/2006/relationships/slideLayout" Target="../slideLayouts/slideLayout2.xml"/><Relationship Id="rId12" Type="http://schemas.openxmlformats.org/officeDocument/2006/relationships/image" Target="../media/image60.png"/><Relationship Id="rId11" Type="http://schemas.openxmlformats.org/officeDocument/2006/relationships/image" Target="../media/image59.png"/><Relationship Id="rId10" Type="http://schemas.openxmlformats.org/officeDocument/2006/relationships/image" Target="../media/image58.png"/><Relationship Id="rId1"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6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jpeg"/></Relationships>
</file>

<file path=ppt/slides/_rels/slide3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4.png"/><Relationship Id="rId7" Type="http://schemas.openxmlformats.org/officeDocument/2006/relationships/image" Target="../media/image73.png"/><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34.xml.rels><?xml version="1.0" encoding="UTF-8" standalone="yes"?>
<Relationships xmlns="http://schemas.openxmlformats.org/package/2006/relationships"><Relationship Id="rId9" Type="http://schemas.openxmlformats.org/officeDocument/2006/relationships/image" Target="../media/image83.png"/><Relationship Id="rId8" Type="http://schemas.openxmlformats.org/officeDocument/2006/relationships/image" Target="../media/image82.png"/><Relationship Id="rId7" Type="http://schemas.openxmlformats.org/officeDocument/2006/relationships/image" Target="../media/image81.png"/><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5" Type="http://schemas.openxmlformats.org/officeDocument/2006/relationships/slideLayout" Target="../slideLayouts/slideLayout2.xml"/><Relationship Id="rId14" Type="http://schemas.openxmlformats.org/officeDocument/2006/relationships/image" Target="../media/image88.png"/><Relationship Id="rId13" Type="http://schemas.openxmlformats.org/officeDocument/2006/relationships/image" Target="../media/image87.png"/><Relationship Id="rId12" Type="http://schemas.openxmlformats.org/officeDocument/2006/relationships/image" Target="../media/image86.png"/><Relationship Id="rId11" Type="http://schemas.openxmlformats.org/officeDocument/2006/relationships/image" Target="../media/image85.png"/><Relationship Id="rId10" Type="http://schemas.openxmlformats.org/officeDocument/2006/relationships/image" Target="../media/image84.png"/><Relationship Id="rId1"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1.jpeg"/><Relationship Id="rId1" Type="http://schemas.openxmlformats.org/officeDocument/2006/relationships/image" Target="../media/image90.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755575" y="1412776"/>
            <a:ext cx="7772400" cy="859890"/>
          </a:xfrm>
        </p:spPr>
        <p:txBody>
          <a:bodyPr/>
          <a:lstStyle/>
          <a:p>
            <a:pPr eaLnBrk="1" hangingPunct="1"/>
            <a:r>
              <a:rPr lang="zh-CN" altLang="en-US" b="1" dirty="0">
                <a:latin typeface="黑体" panose="02010609060101010101" pitchFamily="49" charset="-122"/>
                <a:ea typeface="黑体" panose="02010609060101010101" pitchFamily="49" charset="-122"/>
              </a:rPr>
              <a:t>液压传动及控制（乙）</a:t>
            </a:r>
            <a:endParaRPr lang="en-US" b="1" dirty="0">
              <a:solidFill>
                <a:srgbClr val="C00000"/>
              </a:solidFill>
              <a:latin typeface="黑体" panose="02010609060101010101" pitchFamily="49" charset="-122"/>
              <a:ea typeface="黑体" panose="02010609060101010101" pitchFamily="49" charset="-122"/>
            </a:endParaRPr>
          </a:p>
        </p:txBody>
      </p:sp>
      <p:sp>
        <p:nvSpPr>
          <p:cNvPr id="6" name="Rectangle 11"/>
          <p:cNvSpPr txBox="1">
            <a:spLocks noChangeArrowheads="1"/>
          </p:cNvSpPr>
          <p:nvPr/>
        </p:nvSpPr>
        <p:spPr bwMode="auto">
          <a:xfrm>
            <a:off x="835940" y="4581128"/>
            <a:ext cx="7308304" cy="792088"/>
          </a:xfrm>
          <a:prstGeom prst="rect">
            <a:avLst/>
          </a:prstGeom>
          <a:noFill/>
          <a:ln w="9525">
            <a:noFill/>
            <a:miter lim="800000"/>
          </a:ln>
        </p:spPr>
        <p:txBody>
          <a:bodyPr vert="horz" wrap="square" lIns="91440" tIns="45720" rIns="91440" bIns="45720" numCol="1" anchor="t" anchorCtr="0" compatLnSpc="1"/>
          <a:lstStyle>
            <a:lvl1pPr marL="0" indent="0" algn="ctr" rtl="0" eaLnBrk="0" fontAlgn="base" hangingPunct="0">
              <a:spcBef>
                <a:spcPct val="20000"/>
              </a:spcBef>
              <a:spcAft>
                <a:spcPct val="0"/>
              </a:spcAft>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浙江大学机械电子控制工程系</a:t>
            </a:r>
            <a:endParaRPr lang="en-US" altLang="zh-CN" sz="2000" kern="0" dirty="0">
              <a:latin typeface="黑体" panose="02010609060101010101" pitchFamily="49" charset="-122"/>
              <a:ea typeface="黑体" panose="02010609060101010101" pitchFamily="49" charset="-122"/>
            </a:endParaRPr>
          </a:p>
          <a:p>
            <a:pPr eaLnBrk="1" hangingPunct="1"/>
            <a:r>
              <a:rPr lang="zh-CN" altLang="en-US" sz="2000" kern="0" dirty="0">
                <a:latin typeface="黑体" panose="02010609060101010101" pitchFamily="49" charset="-122"/>
                <a:ea typeface="黑体" panose="02010609060101010101" pitchFamily="49" charset="-122"/>
              </a:rPr>
              <a:t>流体动力与机电系统国家重点实验室</a:t>
            </a:r>
            <a:endParaRPr lang="en-US" altLang="zh-CN" sz="2000" kern="0" dirty="0">
              <a:latin typeface="黑体" panose="02010609060101010101" pitchFamily="49" charset="-122"/>
              <a:ea typeface="黑体" panose="02010609060101010101" pitchFamily="49" charset="-122"/>
            </a:endParaRPr>
          </a:p>
          <a:p>
            <a:pPr eaLnBrk="1" hangingPunct="1"/>
            <a:r>
              <a:rPr lang="en-US" altLang="zh-CN" sz="2000" kern="0" dirty="0">
                <a:latin typeface="黑体" panose="02010609060101010101" pitchFamily="49" charset="-122"/>
                <a:ea typeface="黑体" panose="02010609060101010101" pitchFamily="49" charset="-122"/>
              </a:rPr>
              <a:t>2021.11.30</a:t>
            </a:r>
            <a:endParaRPr lang="en-US" altLang="zh-CN" sz="2000" kern="0" dirty="0">
              <a:latin typeface="黑体" panose="02010609060101010101" pitchFamily="49" charset="-122"/>
              <a:ea typeface="黑体" panose="02010609060101010101" pitchFamily="49" charset="-122"/>
            </a:endParaRPr>
          </a:p>
        </p:txBody>
      </p:sp>
      <p:sp>
        <p:nvSpPr>
          <p:cNvPr id="2" name="矩形 1"/>
          <p:cNvSpPr/>
          <p:nvPr/>
        </p:nvSpPr>
        <p:spPr>
          <a:xfrm>
            <a:off x="2003071" y="2420888"/>
            <a:ext cx="5277407" cy="1446550"/>
          </a:xfrm>
          <a:prstGeom prst="rect">
            <a:avLst/>
          </a:prstGeom>
        </p:spPr>
        <p:txBody>
          <a:bodyPr wrap="none">
            <a:spAutoFit/>
          </a:bodyPr>
          <a:lstStyle/>
          <a:p>
            <a:pPr algn="ctr"/>
            <a:r>
              <a:rPr lang="en-US" altLang="zh-CN" sz="4400" b="1" dirty="0">
                <a:solidFill>
                  <a:srgbClr val="C00000"/>
                </a:solidFill>
                <a:latin typeface="黑体" panose="02010609060101010101" pitchFamily="49" charset="-122"/>
                <a:ea typeface="黑体" panose="02010609060101010101" pitchFamily="49" charset="-122"/>
                <a:cs typeface="+mj-cs"/>
              </a:rPr>
              <a:t>— </a:t>
            </a:r>
            <a:r>
              <a:rPr lang="zh-CN" altLang="en-US" sz="4400" b="1" dirty="0">
                <a:solidFill>
                  <a:srgbClr val="C00000"/>
                </a:solidFill>
                <a:latin typeface="黑体" panose="02010609060101010101" pitchFamily="49" charset="-122"/>
                <a:ea typeface="黑体" panose="02010609060101010101" pitchFamily="49" charset="-122"/>
                <a:cs typeface="+mj-cs"/>
              </a:rPr>
              <a:t>液压阀（上）</a:t>
            </a:r>
            <a:endParaRPr lang="en-US" altLang="zh-CN" sz="4400" b="1" dirty="0">
              <a:solidFill>
                <a:srgbClr val="C00000"/>
              </a:solidFill>
              <a:latin typeface="黑体" panose="02010609060101010101" pitchFamily="49" charset="-122"/>
              <a:ea typeface="黑体" panose="02010609060101010101" pitchFamily="49" charset="-122"/>
              <a:cs typeface="+mj-cs"/>
            </a:endParaRPr>
          </a:p>
          <a:p>
            <a:pPr algn="ctr"/>
            <a:r>
              <a:rPr lang="zh-CN" altLang="en-US" sz="4400" b="1" dirty="0">
                <a:solidFill>
                  <a:srgbClr val="C00000"/>
                </a:solidFill>
                <a:latin typeface="黑体" panose="02010609060101010101" pitchFamily="49" charset="-122"/>
                <a:ea typeface="黑体" panose="02010609060101010101" pitchFamily="49" charset="-122"/>
                <a:cs typeface="+mj-cs"/>
              </a:rPr>
              <a:t>方向、压力、流量阀</a:t>
            </a:r>
            <a:endParaRPr lang="zh-CN" altLang="en-US" sz="4400" b="1" dirty="0">
              <a:solidFill>
                <a:srgbClr val="C00000"/>
              </a:solidFill>
              <a:latin typeface="黑体" panose="02010609060101010101" pitchFamily="49" charset="-122"/>
              <a:ea typeface="黑体" panose="02010609060101010101" pitchFamily="49" charset="-122"/>
              <a:cs typeface="+mj-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稳态液动力</a:t>
            </a:r>
            <a:endParaRPr lang="en-US" sz="32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4" name="Content Placeholder 2"/>
              <p:cNvSpPr txBox="1"/>
              <p:nvPr/>
            </p:nvSpPr>
            <p:spPr bwMode="auto">
              <a:xfrm>
                <a:off x="208410" y="924135"/>
                <a:ext cx="8635588" cy="2360849"/>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产生机理：</a:t>
                </a:r>
                <a:r>
                  <a:rPr lang="zh-CN" altLang="en-US" sz="2000" kern="0" dirty="0">
                    <a:solidFill>
                      <a:schemeClr val="accent2"/>
                    </a:solidFill>
                    <a:latin typeface="黑体" panose="02010609060101010101" pitchFamily="49" charset="-122"/>
                    <a:ea typeface="黑体" panose="02010609060101010101" pitchFamily="49" charset="-122"/>
                  </a:rPr>
                  <a:t>阀芯移动完毕</a:t>
                </a:r>
                <a:r>
                  <a:rPr lang="zh-CN" altLang="en-US" sz="2000" kern="0" dirty="0">
                    <a:latin typeface="黑体" panose="02010609060101010101" pitchFamily="49" charset="-122"/>
                    <a:ea typeface="黑体" panose="02010609060101010101" pitchFamily="49" charset="-122"/>
                  </a:rPr>
                  <a:t>、开口固定之后，液流流过阀口时因</a:t>
                </a:r>
                <a:r>
                  <a:rPr lang="zh-CN" altLang="en-US" sz="2000" kern="0" dirty="0">
                    <a:solidFill>
                      <a:schemeClr val="accent2"/>
                    </a:solidFill>
                    <a:latin typeface="黑体" panose="02010609060101010101" pitchFamily="49" charset="-122"/>
                    <a:ea typeface="黑体" panose="02010609060101010101" pitchFamily="49" charset="-122"/>
                  </a:rPr>
                  <a:t>动量变化</a:t>
                </a:r>
                <a:r>
                  <a:rPr lang="zh-CN" altLang="en-US" sz="2000" kern="0" dirty="0">
                    <a:latin typeface="黑体" panose="02010609060101010101" pitchFamily="49" charset="-122"/>
                    <a:ea typeface="黑体" panose="02010609060101010101" pitchFamily="49" charset="-122"/>
                  </a:rPr>
                  <a:t>而作用在阀芯上的力</a:t>
                </a:r>
                <a:endParaRPr lang="en-US" altLang="zh-CN" sz="20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计算公式：</a:t>
                </a:r>
                <a:endParaRPr lang="en-US" altLang="zh-CN" sz="2000" kern="0" dirty="0">
                  <a:latin typeface="黑体" panose="02010609060101010101" pitchFamily="49" charset="-122"/>
                  <a:ea typeface="黑体" panose="02010609060101010101" pitchFamily="49" charset="-122"/>
                </a:endParaRPr>
              </a:p>
              <a:p>
                <a:pPr marL="0" indent="0" algn="just">
                  <a:buNone/>
                </a:pPr>
                <a:r>
                  <a:rPr lang="en-US" altLang="zh-CN" sz="2000" kern="0" dirty="0">
                    <a:solidFill>
                      <a:schemeClr val="tx1"/>
                    </a:solidFill>
                    <a:ea typeface="黑体" panose="02010609060101010101" pitchFamily="49" charset="-122"/>
                  </a:rPr>
                  <a:t>      </a:t>
                </a:r>
                <a14:m>
                  <m:oMath xmlns:m="http://schemas.openxmlformats.org/officeDocument/2006/math">
                    <m:sSub>
                      <m:sSubPr>
                        <m:ctrlPr>
                          <a:rPr lang="en-US" altLang="zh-CN" sz="2000" i="1" kern="0" smtClean="0">
                            <a:solidFill>
                              <a:schemeClr val="tx1"/>
                            </a:solidFill>
                            <a:latin typeface="Cambria Math" panose="02040503050406030204" pitchFamily="18" charset="0"/>
                            <a:ea typeface="黑体" panose="02010609060101010101" pitchFamily="49" charset="-122"/>
                          </a:rPr>
                        </m:ctrlPr>
                      </m:sSubPr>
                      <m:e>
                        <m:r>
                          <a:rPr lang="en-US" altLang="zh-CN" sz="2000" i="1" kern="0">
                            <a:solidFill>
                              <a:schemeClr val="tx1"/>
                            </a:solidFill>
                            <a:latin typeface="Cambria Math" panose="02040503050406030204" pitchFamily="18" charset="0"/>
                            <a:ea typeface="黑体" panose="02010609060101010101" pitchFamily="49" charset="-122"/>
                          </a:rPr>
                          <m:t>𝐶</m:t>
                        </m:r>
                      </m:e>
                      <m:sub>
                        <m:r>
                          <a:rPr lang="en-US" altLang="zh-CN" sz="2000" i="1" kern="0">
                            <a:solidFill>
                              <a:schemeClr val="tx1"/>
                            </a:solidFill>
                            <a:latin typeface="Cambria Math" panose="02040503050406030204" pitchFamily="18" charset="0"/>
                            <a:ea typeface="黑体" panose="02010609060101010101" pitchFamily="49" charset="-122"/>
                          </a:rPr>
                          <m:t>𝑑</m:t>
                        </m:r>
                      </m:sub>
                    </m:sSub>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流量系数，</a:t>
                </a:r>
                <a14:m>
                  <m:oMath xmlns:m="http://schemas.openxmlformats.org/officeDocument/2006/math">
                    <m:sSub>
                      <m:sSubPr>
                        <m:ctrlPr>
                          <a:rPr lang="en-US" altLang="zh-CN" sz="2000" i="1" kern="0">
                            <a:solidFill>
                              <a:schemeClr val="tx1"/>
                            </a:solidFill>
                            <a:latin typeface="Cambria Math" panose="02040503050406030204" pitchFamily="18" charset="0"/>
                            <a:ea typeface="黑体" panose="02010609060101010101" pitchFamily="49" charset="-122"/>
                          </a:rPr>
                        </m:ctrlPr>
                      </m:sSubPr>
                      <m:e>
                        <m:r>
                          <a:rPr lang="en-US" altLang="zh-CN" sz="2000" i="1" kern="0">
                            <a:solidFill>
                              <a:schemeClr val="tx1"/>
                            </a:solidFill>
                            <a:latin typeface="Cambria Math" panose="02040503050406030204" pitchFamily="18" charset="0"/>
                            <a:ea typeface="黑体" panose="02010609060101010101" pitchFamily="49" charset="-122"/>
                          </a:rPr>
                          <m:t>𝐶</m:t>
                        </m:r>
                      </m:e>
                      <m:sub>
                        <m:r>
                          <a:rPr lang="en-US" altLang="zh-CN" sz="2000" i="1" kern="0">
                            <a:solidFill>
                              <a:schemeClr val="tx1"/>
                            </a:solidFill>
                            <a:latin typeface="Cambria Math" panose="02040503050406030204" pitchFamily="18" charset="0"/>
                            <a:ea typeface="黑体" panose="02010609060101010101" pitchFamily="49" charset="-122"/>
                          </a:rPr>
                          <m:t>𝑣</m:t>
                        </m:r>
                      </m:sub>
                    </m:sSub>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速度系数，</a:t>
                </a:r>
                <a14:m>
                  <m:oMath xmlns:m="http://schemas.openxmlformats.org/officeDocument/2006/math">
                    <m:r>
                      <a:rPr lang="en-US" altLang="zh-CN" sz="2000" i="1" kern="0">
                        <a:solidFill>
                          <a:schemeClr val="tx1"/>
                        </a:solidFill>
                        <a:latin typeface="Cambria Math" panose="02040503050406030204" pitchFamily="18" charset="0"/>
                        <a:ea typeface="黑体" panose="02010609060101010101" pitchFamily="49" charset="-122"/>
                      </a:rPr>
                      <m:t>𝑤</m:t>
                    </m:r>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阀口周向长度，</a:t>
                </a:r>
                <a:r>
                  <a:rPr lang="el-GR" altLang="zh-CN" sz="2000" kern="0" dirty="0">
                    <a:solidFill>
                      <a:srgbClr val="C00000"/>
                    </a:solidFill>
                    <a:ea typeface="Cambria Math" panose="02040503050406030204" pitchFamily="18" charset="0"/>
                  </a:rPr>
                  <a:t> </a:t>
                </a:r>
                <a14:m>
                  <m:oMath xmlns:m="http://schemas.openxmlformats.org/officeDocument/2006/math">
                    <m:r>
                      <a:rPr lang="el-GR" altLang="zh-CN" sz="2000" i="1" kern="0" smtClean="0">
                        <a:solidFill>
                          <a:schemeClr val="tx1"/>
                        </a:solidFill>
                        <a:latin typeface="Cambria Math" panose="02040503050406030204" pitchFamily="18" charset="0"/>
                        <a:ea typeface="Cambria Math" panose="02040503050406030204" pitchFamily="18" charset="0"/>
                      </a:rPr>
                      <m:t>𝛥</m:t>
                    </m:r>
                    <m:r>
                      <a:rPr lang="en-US" altLang="zh-CN" sz="2000" i="1" kern="0">
                        <a:solidFill>
                          <a:schemeClr val="tx1"/>
                        </a:solidFill>
                        <a:latin typeface="Cambria Math" panose="02040503050406030204" pitchFamily="18" charset="0"/>
                        <a:ea typeface="Cambria Math" panose="02040503050406030204" pitchFamily="18" charset="0"/>
                      </a:rPr>
                      <m:t>𝑝</m:t>
                    </m:r>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阀口 </a:t>
                </a:r>
                <a:endParaRPr lang="en-US" altLang="zh-CN" sz="2000" kern="0" dirty="0">
                  <a:solidFill>
                    <a:schemeClr val="tx1"/>
                  </a:solidFill>
                  <a:latin typeface="黑体" panose="02010609060101010101" pitchFamily="49" charset="-122"/>
                  <a:ea typeface="黑体" panose="02010609060101010101" pitchFamily="49" charset="-122"/>
                </a:endParaRPr>
              </a:p>
              <a:p>
                <a:pPr marL="0" indent="0" algn="just">
                  <a:buNone/>
                </a:pPr>
                <a:r>
                  <a:rPr lang="en-US" altLang="zh-CN" sz="2000" kern="0" dirty="0">
                    <a:latin typeface="黑体" panose="02010609060101010101" pitchFamily="49" charset="-122"/>
                    <a:ea typeface="黑体" panose="02010609060101010101" pitchFamily="49" charset="-122"/>
                  </a:rPr>
                  <a:t>   </a:t>
                </a:r>
                <a:r>
                  <a:rPr lang="zh-CN" altLang="en-US" sz="2000" kern="0" dirty="0">
                    <a:solidFill>
                      <a:schemeClr val="tx1"/>
                    </a:solidFill>
                    <a:latin typeface="黑体" panose="02010609060101010101" pitchFamily="49" charset="-122"/>
                    <a:ea typeface="黑体" panose="02010609060101010101" pitchFamily="49" charset="-122"/>
                  </a:rPr>
                  <a:t>前后压差</a:t>
                </a:r>
                <a:endParaRPr lang="en-US" altLang="zh-CN" sz="2000" kern="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影响：相当于</a:t>
                </a:r>
                <a:r>
                  <a:rPr lang="zh-CN" altLang="en-US" sz="2000" kern="0" dirty="0">
                    <a:solidFill>
                      <a:schemeClr val="accent2"/>
                    </a:solidFill>
                    <a:latin typeface="黑体" panose="02010609060101010101" pitchFamily="49" charset="-122"/>
                    <a:ea typeface="黑体" panose="02010609060101010101" pitchFamily="49" charset="-122"/>
                  </a:rPr>
                  <a:t>复位力</a:t>
                </a:r>
                <a:r>
                  <a:rPr lang="zh-CN" altLang="en-US" sz="2000" kern="0" dirty="0">
                    <a:latin typeface="黑体" panose="02010609060101010101" pitchFamily="49" charset="-122"/>
                    <a:ea typeface="黑体" panose="02010609060101010101" pitchFamily="49" charset="-122"/>
                  </a:rPr>
                  <a:t>，使滑阀工作趋于稳定；加大操纵滑阀所需的力</a:t>
                </a:r>
                <a:endParaRPr lang="zh-CN" altLang="en-US" sz="20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kern="0" dirty="0">
                  <a:solidFill>
                    <a:schemeClr val="tx1"/>
                  </a:solidFill>
                  <a:latin typeface="黑体" panose="02010609060101010101" pitchFamily="49" charset="-122"/>
                  <a:ea typeface="黑体" panose="02010609060101010101" pitchFamily="49" charset="-122"/>
                </a:endParaRPr>
              </a:p>
              <a:p>
                <a:pPr marL="0" indent="0" algn="just">
                  <a:buNone/>
                </a:pPr>
                <a:endParaRPr lang="en-US" altLang="zh-CN" sz="2000" kern="0" dirty="0">
                  <a:solidFill>
                    <a:schemeClr val="tx1"/>
                  </a:solidFill>
                  <a:latin typeface="黑体" panose="02010609060101010101" pitchFamily="49" charset="-122"/>
                  <a:ea typeface="黑体" panose="02010609060101010101" pitchFamily="49" charset="-122"/>
                </a:endParaRPr>
              </a:p>
            </p:txBody>
          </p:sp>
        </mc:Choice>
        <mc:Fallback>
          <p:sp>
            <p:nvSpPr>
              <p:cNvPr id="4" name="Content Placeholder 2"/>
              <p:cNvSpPr txBox="1">
                <a:spLocks noRot="1" noChangeAspect="1" noMove="1" noResize="1" noEditPoints="1" noAdjustHandles="1" noChangeArrowheads="1" noChangeShapeType="1" noTextEdit="1"/>
              </p:cNvSpPr>
              <p:nvPr/>
            </p:nvSpPr>
            <p:spPr bwMode="auto">
              <a:xfrm>
                <a:off x="208410" y="924135"/>
                <a:ext cx="8635588" cy="2360849"/>
              </a:xfrm>
              <a:prstGeom prst="rect">
                <a:avLst/>
              </a:prstGeom>
              <a:blipFill rotWithShape="1">
                <a:blip r:embed="rId1"/>
                <a:stretch>
                  <a:fillRect l="-2" t="-9" r="4" b="-20705"/>
                </a:stretch>
              </a:blipFill>
              <a:ln w="9525">
                <a:noFill/>
                <a:miter lim="800000"/>
              </a:ln>
            </p:spPr>
            <p:txBody>
              <a:bodyPr/>
              <a:lstStyle/>
              <a:p>
                <a:r>
                  <a:rPr lang="zh-CN" altLang="en-US">
                    <a:noFill/>
                  </a:rPr>
                  <a:t> </a:t>
                </a:r>
              </a:p>
            </p:txBody>
          </p:sp>
        </mc:Fallback>
      </mc:AlternateContent>
      <p:sp>
        <p:nvSpPr>
          <p:cNvPr id="8" name="文本框 7"/>
          <p:cNvSpPr txBox="1"/>
          <p:nvPr/>
        </p:nvSpPr>
        <p:spPr>
          <a:xfrm>
            <a:off x="3082568" y="5840475"/>
            <a:ext cx="3262432" cy="636072"/>
          </a:xfrm>
          <a:prstGeom prst="rect">
            <a:avLst/>
          </a:prstGeom>
          <a:noFill/>
        </p:spPr>
        <p:txBody>
          <a:bodyPr wrap="none" rtlCol="0">
            <a:spAutoFit/>
          </a:bodyPr>
          <a:lstStyle/>
          <a:p>
            <a:pPr algn="ctr">
              <a:spcBef>
                <a:spcPts val="385"/>
              </a:spcBef>
            </a:pPr>
            <a:r>
              <a:rPr lang="zh-CN" altLang="en-US" sz="1600" dirty="0">
                <a:latin typeface="黑体" panose="02010609060101010101" pitchFamily="49" charset="-122"/>
                <a:ea typeface="黑体" panose="02010609060101010101" pitchFamily="49" charset="-122"/>
              </a:rPr>
              <a:t>图</a:t>
            </a:r>
            <a:r>
              <a:rPr lang="en-US" altLang="zh-CN" sz="1600" dirty="0">
                <a:latin typeface="黑体" panose="02010609060101010101" pitchFamily="49" charset="-122"/>
                <a:ea typeface="黑体" panose="02010609060101010101" pitchFamily="49" charset="-122"/>
              </a:rPr>
              <a:t>6-1 </a:t>
            </a:r>
            <a:r>
              <a:rPr lang="zh-CN" altLang="en-US" sz="1600" dirty="0">
                <a:latin typeface="黑体" panose="02010609060101010101" pitchFamily="49" charset="-122"/>
                <a:ea typeface="黑体" panose="02010609060101010101" pitchFamily="49" charset="-122"/>
              </a:rPr>
              <a:t>滑阀的稳态液动力</a:t>
            </a:r>
            <a:endParaRPr lang="en-US" altLang="zh-CN" sz="1600" dirty="0">
              <a:latin typeface="黑体" panose="02010609060101010101" pitchFamily="49" charset="-122"/>
              <a:ea typeface="黑体" panose="02010609060101010101" pitchFamily="49" charset="-122"/>
            </a:endParaRPr>
          </a:p>
          <a:p>
            <a:pPr algn="ctr">
              <a:spcBef>
                <a:spcPts val="385"/>
              </a:spcBef>
            </a:pPr>
            <a:r>
              <a:rPr lang="en-US" altLang="zh-CN" sz="1600" dirty="0">
                <a:latin typeface="黑体" panose="02010609060101010101" pitchFamily="49" charset="-122"/>
                <a:ea typeface="黑体" panose="02010609060101010101" pitchFamily="49" charset="-122"/>
              </a:rPr>
              <a:t>a)</a:t>
            </a:r>
            <a:r>
              <a:rPr lang="zh-CN" altLang="en-US" sz="1600" dirty="0">
                <a:latin typeface="黑体" panose="02010609060101010101" pitchFamily="49" charset="-122"/>
                <a:ea typeface="黑体" panose="02010609060101010101" pitchFamily="49" charset="-122"/>
              </a:rPr>
              <a:t>液流流出阀口  </a:t>
            </a:r>
            <a:r>
              <a:rPr lang="en-US" altLang="zh-CN" sz="1600" dirty="0">
                <a:latin typeface="黑体" panose="02010609060101010101" pitchFamily="49" charset="-122"/>
                <a:ea typeface="黑体" panose="02010609060101010101" pitchFamily="49" charset="-122"/>
              </a:rPr>
              <a:t>b)</a:t>
            </a:r>
            <a:r>
              <a:rPr lang="zh-CN" altLang="en-US" sz="1600" dirty="0">
                <a:latin typeface="黑体" panose="02010609060101010101" pitchFamily="49" charset="-122"/>
                <a:ea typeface="黑体" panose="02010609060101010101" pitchFamily="49" charset="-122"/>
              </a:rPr>
              <a:t>液流流入阀口</a:t>
            </a:r>
            <a:endParaRPr lang="zh-CN" altLang="en-US" sz="16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9" name="矩形 8"/>
              <p:cNvSpPr/>
              <p:nvPr/>
            </p:nvSpPr>
            <p:spPr>
              <a:xfrm>
                <a:off x="2267744" y="1540278"/>
                <a:ext cx="3934923" cy="4650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000" i="1" kern="0" smtClea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𝐹</m:t>
                          </m:r>
                        </m:e>
                        <m:sub>
                          <m:r>
                            <a:rPr lang="en-US" altLang="zh-CN" sz="2000" i="1" kern="0">
                              <a:solidFill>
                                <a:srgbClr val="C00000"/>
                              </a:solidFill>
                              <a:latin typeface="Cambria Math" panose="02040503050406030204" pitchFamily="18" charset="0"/>
                              <a:ea typeface="黑体" panose="02010609060101010101" pitchFamily="49" charset="-122"/>
                            </a:rPr>
                            <m:t>𝑏𝑠</m:t>
                          </m:r>
                        </m:sub>
                      </m:sSub>
                      <m:r>
                        <a:rPr lang="en-US" altLang="zh-CN" sz="2000" i="1" kern="0">
                          <a:solidFill>
                            <a:srgbClr val="C00000"/>
                          </a:solidFill>
                          <a:latin typeface="Cambria Math" panose="02040503050406030204" pitchFamily="18" charset="0"/>
                          <a:ea typeface="黑体" panose="02010609060101010101" pitchFamily="49" charset="-122"/>
                        </a:rPr>
                        <m:t>=</m:t>
                      </m:r>
                      <m:r>
                        <a:rPr lang="en-US" altLang="zh-CN" sz="2000" i="1" kern="0">
                          <a:solidFill>
                            <a:srgbClr val="C00000"/>
                          </a:solidFill>
                          <a:latin typeface="Cambria Math" panose="02040503050406030204" pitchFamily="18" charset="0"/>
                          <a:ea typeface="黑体" panose="02010609060101010101" pitchFamily="49" charset="-122"/>
                        </a:rPr>
                        <m:t>2</m:t>
                      </m:r>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𝐶</m:t>
                          </m:r>
                        </m:e>
                        <m:sub>
                          <m:r>
                            <a:rPr lang="en-US" altLang="zh-CN" sz="2000" i="1" kern="0">
                              <a:solidFill>
                                <a:srgbClr val="C00000"/>
                              </a:solidFill>
                              <a:latin typeface="Cambria Math" panose="02040503050406030204" pitchFamily="18" charset="0"/>
                              <a:ea typeface="黑体" panose="02010609060101010101" pitchFamily="49" charset="-122"/>
                            </a:rPr>
                            <m:t>𝑑</m:t>
                          </m:r>
                        </m:sub>
                      </m:sSub>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𝐶</m:t>
                          </m:r>
                        </m:e>
                        <m:sub>
                          <m:r>
                            <a:rPr lang="en-US" altLang="zh-CN" sz="2000" i="1" kern="0">
                              <a:solidFill>
                                <a:srgbClr val="C00000"/>
                              </a:solidFill>
                              <a:latin typeface="Cambria Math" panose="02040503050406030204" pitchFamily="18" charset="0"/>
                              <a:ea typeface="黑体" panose="02010609060101010101" pitchFamily="49" charset="-122"/>
                            </a:rPr>
                            <m:t>𝑣</m:t>
                          </m:r>
                        </m:sub>
                      </m:sSub>
                      <m:r>
                        <a:rPr lang="en-US" altLang="zh-CN" sz="2000" i="1" kern="0">
                          <a:solidFill>
                            <a:srgbClr val="C00000"/>
                          </a:solidFill>
                          <a:latin typeface="Cambria Math" panose="02040503050406030204" pitchFamily="18" charset="0"/>
                          <a:ea typeface="黑体" panose="02010609060101010101" pitchFamily="49" charset="-122"/>
                        </a:rPr>
                        <m:t>𝑤</m:t>
                      </m:r>
                      <m:rad>
                        <m:radPr>
                          <m:degHide m:val="on"/>
                          <m:ctrlPr>
                            <a:rPr lang="en-US" altLang="zh-CN" sz="2000" i="1" kern="0">
                              <a:solidFill>
                                <a:srgbClr val="C00000"/>
                              </a:solidFill>
                              <a:latin typeface="Cambria Math" panose="02040503050406030204" pitchFamily="18" charset="0"/>
                              <a:ea typeface="黑体" panose="02010609060101010101" pitchFamily="49" charset="-122"/>
                            </a:rPr>
                          </m:ctrlPr>
                        </m:radPr>
                        <m:deg/>
                        <m:e>
                          <m:sSup>
                            <m:sSupPr>
                              <m:ctrlPr>
                                <a:rPr lang="en-US" altLang="zh-CN" sz="2000" i="1" kern="0">
                                  <a:solidFill>
                                    <a:srgbClr val="C00000"/>
                                  </a:solidFill>
                                  <a:latin typeface="Cambria Math" panose="02040503050406030204" pitchFamily="18" charset="0"/>
                                  <a:ea typeface="黑体" panose="02010609060101010101" pitchFamily="49" charset="-122"/>
                                </a:rPr>
                              </m:ctrlPr>
                            </m:sSupPr>
                            <m:e>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𝑐</m:t>
                                  </m:r>
                                </m:e>
                                <m:sub>
                                  <m:r>
                                    <a:rPr lang="en-US" altLang="zh-CN" sz="2000" i="1" kern="0">
                                      <a:solidFill>
                                        <a:srgbClr val="C00000"/>
                                      </a:solidFill>
                                      <a:latin typeface="Cambria Math" panose="02040503050406030204" pitchFamily="18" charset="0"/>
                                      <a:ea typeface="黑体" panose="02010609060101010101" pitchFamily="49" charset="-122"/>
                                    </a:rPr>
                                    <m:t>𝑟</m:t>
                                  </m:r>
                                </m:sub>
                              </m:sSub>
                            </m:e>
                            <m:sup>
                              <m:r>
                                <a:rPr lang="en-US" altLang="zh-CN" sz="2000" i="1" kern="0">
                                  <a:solidFill>
                                    <a:srgbClr val="C00000"/>
                                  </a:solidFill>
                                  <a:latin typeface="Cambria Math" panose="02040503050406030204" pitchFamily="18" charset="0"/>
                                  <a:ea typeface="黑体" panose="02010609060101010101" pitchFamily="49" charset="-122"/>
                                </a:rPr>
                                <m:t>2</m:t>
                              </m:r>
                            </m:sup>
                          </m:sSup>
                          <m:r>
                            <a:rPr lang="en-US" altLang="zh-CN" sz="2000" i="1" kern="0">
                              <a:solidFill>
                                <a:srgbClr val="C00000"/>
                              </a:solidFill>
                              <a:latin typeface="Cambria Math" panose="02040503050406030204" pitchFamily="18" charset="0"/>
                              <a:ea typeface="黑体" panose="02010609060101010101" pitchFamily="49" charset="-122"/>
                            </a:rPr>
                            <m:t>+</m:t>
                          </m:r>
                          <m:sSup>
                            <m:sSupPr>
                              <m:ctrlPr>
                                <a:rPr lang="en-US" altLang="zh-CN" sz="2000" i="1" kern="0">
                                  <a:solidFill>
                                    <a:srgbClr val="C00000"/>
                                  </a:solidFill>
                                  <a:latin typeface="Cambria Math" panose="02040503050406030204" pitchFamily="18" charset="0"/>
                                  <a:ea typeface="黑体" panose="02010609060101010101" pitchFamily="49" charset="-122"/>
                                </a:rPr>
                              </m:ctrlPr>
                            </m:sSupPr>
                            <m:e>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𝑥</m:t>
                                  </m:r>
                                </m:e>
                                <m:sub>
                                  <m:r>
                                    <a:rPr lang="en-US" altLang="zh-CN" sz="2000" i="1" kern="0">
                                      <a:solidFill>
                                        <a:srgbClr val="C00000"/>
                                      </a:solidFill>
                                      <a:latin typeface="Cambria Math" panose="02040503050406030204" pitchFamily="18" charset="0"/>
                                      <a:ea typeface="黑体" panose="02010609060101010101" pitchFamily="49" charset="-122"/>
                                    </a:rPr>
                                    <m:t>𝑣</m:t>
                                  </m:r>
                                </m:sub>
                              </m:sSub>
                            </m:e>
                            <m:sup>
                              <m:r>
                                <a:rPr lang="en-US" altLang="zh-CN" sz="2000" i="1" kern="0">
                                  <a:solidFill>
                                    <a:srgbClr val="C00000"/>
                                  </a:solidFill>
                                  <a:latin typeface="Cambria Math" panose="02040503050406030204" pitchFamily="18" charset="0"/>
                                  <a:ea typeface="黑体" panose="02010609060101010101" pitchFamily="49" charset="-122"/>
                                </a:rPr>
                                <m:t>2</m:t>
                              </m:r>
                            </m:sup>
                          </m:sSup>
                        </m:e>
                      </m:rad>
                      <m:r>
                        <a:rPr lang="el-GR" altLang="zh-CN" sz="2000" i="1" kern="0">
                          <a:solidFill>
                            <a:srgbClr val="C00000"/>
                          </a:solidFill>
                          <a:latin typeface="Cambria Math" panose="02040503050406030204" pitchFamily="18" charset="0"/>
                          <a:ea typeface="Cambria Math" panose="02040503050406030204" pitchFamily="18" charset="0"/>
                        </a:rPr>
                        <m:t>𝛥</m:t>
                      </m:r>
                      <m:r>
                        <a:rPr lang="en-US" altLang="zh-CN" sz="2000" i="1" kern="0">
                          <a:solidFill>
                            <a:srgbClr val="C00000"/>
                          </a:solidFill>
                          <a:latin typeface="Cambria Math" panose="02040503050406030204" pitchFamily="18" charset="0"/>
                          <a:ea typeface="Cambria Math" panose="02040503050406030204" pitchFamily="18" charset="0"/>
                        </a:rPr>
                        <m:t>𝑝𝑐𝑜𝑠</m:t>
                      </m:r>
                      <m:r>
                        <a:rPr lang="zh-CN" altLang="en-US" sz="2000" i="1" kern="0">
                          <a:solidFill>
                            <a:srgbClr val="C00000"/>
                          </a:solidFill>
                          <a:latin typeface="Cambria Math" panose="02040503050406030204" pitchFamily="18" charset="0"/>
                          <a:ea typeface="Cambria Math" panose="02040503050406030204" pitchFamily="18" charset="0"/>
                        </a:rPr>
                        <m:t>𝜙</m:t>
                      </m:r>
                    </m:oMath>
                  </m:oMathPara>
                </a14:m>
                <a:endParaRPr lang="en-US" altLang="zh-CN" sz="2000" i="1" kern="0" dirty="0">
                  <a:solidFill>
                    <a:srgbClr val="C00000"/>
                  </a:solidFill>
                  <a:latin typeface="黑体" panose="02010609060101010101" pitchFamily="49" charset="-122"/>
                  <a:ea typeface="黑体" panose="02010609060101010101" pitchFamily="49" charset="-122"/>
                </a:endParaRPr>
              </a:p>
            </p:txBody>
          </p:sp>
        </mc:Choice>
        <mc:Fallback>
          <p:sp>
            <p:nvSpPr>
              <p:cNvPr id="9" name="矩形 8"/>
              <p:cNvSpPr>
                <a:spLocks noRot="1" noChangeAspect="1" noMove="1" noResize="1" noEditPoints="1" noAdjustHandles="1" noChangeArrowheads="1" noChangeShapeType="1" noTextEdit="1"/>
              </p:cNvSpPr>
              <p:nvPr/>
            </p:nvSpPr>
            <p:spPr>
              <a:xfrm>
                <a:off x="2267744" y="1540278"/>
                <a:ext cx="3934923" cy="465064"/>
              </a:xfrm>
              <a:prstGeom prst="rect">
                <a:avLst/>
              </a:prstGeom>
              <a:blipFill rotWithShape="1">
                <a:blip r:embed="rId2"/>
                <a:stretch>
                  <a:fillRect l="-4" t="-87" r="16" b="3"/>
                </a:stretch>
              </a:blipFill>
            </p:spPr>
            <p:txBody>
              <a:bodyPr/>
              <a:lstStyle/>
              <a:p>
                <a:r>
                  <a:rPr lang="zh-CN" altLang="en-US">
                    <a:noFill/>
                  </a:rPr>
                  <a:t> </a:t>
                </a:r>
              </a:p>
            </p:txBody>
          </p:sp>
        </mc:Fallback>
      </mc:AlternateContent>
      <p:grpSp>
        <p:nvGrpSpPr>
          <p:cNvPr id="30" name="组合 29"/>
          <p:cNvGrpSpPr/>
          <p:nvPr/>
        </p:nvGrpSpPr>
        <p:grpSpPr>
          <a:xfrm>
            <a:off x="518459" y="3316591"/>
            <a:ext cx="4162769" cy="2422999"/>
            <a:chOff x="512698" y="3336802"/>
            <a:chExt cx="4162769" cy="2422999"/>
          </a:xfrm>
        </p:grpSpPr>
        <p:grpSp>
          <p:nvGrpSpPr>
            <p:cNvPr id="16" name="组合 15"/>
            <p:cNvGrpSpPr/>
            <p:nvPr/>
          </p:nvGrpSpPr>
          <p:grpSpPr>
            <a:xfrm>
              <a:off x="512698" y="3336802"/>
              <a:ext cx="4162769" cy="2422999"/>
              <a:chOff x="-180528" y="3903716"/>
              <a:chExt cx="4162769" cy="2422999"/>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3951" b="46823"/>
              <a:stretch>
                <a:fillRect/>
              </a:stretch>
            </p:blipFill>
            <p:spPr>
              <a:xfrm>
                <a:off x="-180528" y="3903716"/>
                <a:ext cx="4162769" cy="2422999"/>
              </a:xfrm>
              <a:prstGeom prst="rect">
                <a:avLst/>
              </a:prstGeom>
            </p:spPr>
          </p:pic>
          <p:sp>
            <p:nvSpPr>
              <p:cNvPr id="15" name="矩形 14"/>
              <p:cNvSpPr/>
              <p:nvPr/>
            </p:nvSpPr>
            <p:spPr>
              <a:xfrm>
                <a:off x="2369266" y="6143206"/>
                <a:ext cx="546550" cy="183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直接箭头连接符 19"/>
            <p:cNvCxnSpPr/>
            <p:nvPr/>
          </p:nvCxnSpPr>
          <p:spPr>
            <a:xfrm flipV="1">
              <a:off x="3635896" y="4437112"/>
              <a:ext cx="0" cy="3221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rot="10800000" flipV="1">
              <a:off x="3635896" y="4077991"/>
              <a:ext cx="0" cy="3221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3635895" y="4362157"/>
              <a:ext cx="0" cy="146963"/>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5" name="矩形 24"/>
                <p:cNvSpPr/>
                <p:nvPr/>
              </p:nvSpPr>
              <p:spPr>
                <a:xfrm>
                  <a:off x="3579109" y="3989325"/>
                  <a:ext cx="44717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kern="0" smtClean="0">
                                <a:solidFill>
                                  <a:schemeClr val="tx1"/>
                                </a:solidFill>
                                <a:latin typeface="Cambria Math" panose="02040503050406030204" pitchFamily="18" charset="0"/>
                                <a:ea typeface="黑体" panose="02010609060101010101" pitchFamily="49" charset="-122"/>
                              </a:rPr>
                            </m:ctrlPr>
                          </m:sSubPr>
                          <m:e>
                            <m:r>
                              <a:rPr lang="en-US" altLang="zh-CN" i="1" kern="0">
                                <a:solidFill>
                                  <a:schemeClr val="tx1"/>
                                </a:solidFill>
                                <a:latin typeface="Cambria Math" panose="02040503050406030204" pitchFamily="18" charset="0"/>
                                <a:ea typeface="黑体" panose="02010609060101010101" pitchFamily="49" charset="-122"/>
                              </a:rPr>
                              <m:t>𝑐</m:t>
                            </m:r>
                          </m:e>
                          <m:sub>
                            <m:r>
                              <a:rPr lang="en-US" altLang="zh-CN" i="1" kern="0">
                                <a:solidFill>
                                  <a:schemeClr val="tx1"/>
                                </a:solidFill>
                                <a:latin typeface="Cambria Math" panose="02040503050406030204" pitchFamily="18" charset="0"/>
                                <a:ea typeface="黑体" panose="02010609060101010101" pitchFamily="49" charset="-122"/>
                              </a:rPr>
                              <m:t>𝑟</m:t>
                            </m:r>
                          </m:sub>
                        </m:sSub>
                      </m:oMath>
                    </m:oMathPara>
                  </a14:m>
                  <a:endParaRPr lang="zh-CN" altLang="en-US" dirty="0">
                    <a:solidFill>
                      <a:schemeClr val="tx1"/>
                    </a:solidFill>
                  </a:endParaRPr>
                </a:p>
              </p:txBody>
            </p:sp>
          </mc:Choice>
          <mc:Fallback>
            <p:sp>
              <p:nvSpPr>
                <p:cNvPr id="25" name="矩形 24"/>
                <p:cNvSpPr>
                  <a:spLocks noRot="1" noChangeAspect="1" noMove="1" noResize="1" noEditPoints="1" noAdjustHandles="1" noChangeArrowheads="1" noChangeShapeType="1" noTextEdit="1"/>
                </p:cNvSpPr>
                <p:nvPr/>
              </p:nvSpPr>
              <p:spPr>
                <a:xfrm>
                  <a:off x="3579109" y="3989325"/>
                  <a:ext cx="447174" cy="369332"/>
                </a:xfrm>
                <a:prstGeom prst="rect">
                  <a:avLst/>
                </a:prstGeom>
                <a:blipFill rotWithShape="1">
                  <a:blip r:embed="rId4"/>
                </a:blipFill>
              </p:spPr>
              <p:txBody>
                <a:bodyPr/>
                <a:lstStyle/>
                <a:p>
                  <a:r>
                    <a:rPr lang="zh-CN" altLang="en-US">
                      <a:noFill/>
                    </a:rPr>
                    <a:t> </a:t>
                  </a:r>
                </a:p>
              </p:txBody>
            </p:sp>
          </mc:Fallback>
        </mc:AlternateContent>
      </p:grpSp>
      <p:grpSp>
        <p:nvGrpSpPr>
          <p:cNvPr id="31" name="组合 30"/>
          <p:cNvGrpSpPr/>
          <p:nvPr/>
        </p:nvGrpSpPr>
        <p:grpSpPr>
          <a:xfrm>
            <a:off x="4681229" y="3284984"/>
            <a:ext cx="4162769" cy="2486213"/>
            <a:chOff x="4657703" y="3284008"/>
            <a:chExt cx="4162769" cy="2486213"/>
          </a:xfrm>
        </p:grpSpPr>
        <p:sp>
          <p:nvSpPr>
            <p:cNvPr id="14" name="矩形 13"/>
            <p:cNvSpPr/>
            <p:nvPr/>
          </p:nvSpPr>
          <p:spPr>
            <a:xfrm>
              <a:off x="6876256" y="4400094"/>
              <a:ext cx="247680" cy="660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657703" y="3284008"/>
              <a:ext cx="4162769" cy="2486213"/>
              <a:chOff x="4490019" y="3284983"/>
              <a:chExt cx="4162769" cy="2486213"/>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49490"/>
              <a:stretch>
                <a:fillRect/>
              </a:stretch>
            </p:blipFill>
            <p:spPr>
              <a:xfrm>
                <a:off x="4490019" y="3284984"/>
                <a:ext cx="4162769" cy="2486212"/>
              </a:xfrm>
              <a:prstGeom prst="rect">
                <a:avLst/>
              </a:prstGeom>
            </p:spPr>
          </p:pic>
          <p:sp>
            <p:nvSpPr>
              <p:cNvPr id="5" name="矩形 4"/>
              <p:cNvSpPr/>
              <p:nvPr/>
            </p:nvSpPr>
            <p:spPr>
              <a:xfrm>
                <a:off x="4490019" y="3573477"/>
                <a:ext cx="247680" cy="660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323723" y="3284983"/>
                <a:ext cx="247680" cy="253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 name="直接箭头连接符 25"/>
            <p:cNvCxnSpPr/>
            <p:nvPr/>
          </p:nvCxnSpPr>
          <p:spPr>
            <a:xfrm flipV="1">
              <a:off x="7725131" y="4437112"/>
              <a:ext cx="0" cy="3221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rot="10800000" flipV="1">
              <a:off x="7725131" y="4027299"/>
              <a:ext cx="0" cy="3221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7725130" y="4362157"/>
              <a:ext cx="0" cy="146963"/>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9" name="矩形 28"/>
                <p:cNvSpPr/>
                <p:nvPr/>
              </p:nvSpPr>
              <p:spPr>
                <a:xfrm>
                  <a:off x="7668344" y="3989325"/>
                  <a:ext cx="44717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en-US" altLang="zh-CN" i="1" kern="0" smtClean="0">
                                <a:solidFill>
                                  <a:schemeClr val="tx1"/>
                                </a:solidFill>
                                <a:latin typeface="Cambria Math" panose="02040503050406030204" pitchFamily="18" charset="0"/>
                                <a:ea typeface="黑体" panose="02010609060101010101" pitchFamily="49" charset="-122"/>
                              </a:rPr>
                            </m:ctrlPr>
                          </m:sSubPr>
                          <m:e>
                            <m:r>
                              <a:rPr lang="en-US" altLang="zh-CN" i="1" kern="0">
                                <a:solidFill>
                                  <a:schemeClr val="tx1"/>
                                </a:solidFill>
                                <a:latin typeface="Cambria Math" panose="02040503050406030204" pitchFamily="18" charset="0"/>
                                <a:ea typeface="黑体" panose="02010609060101010101" pitchFamily="49" charset="-122"/>
                              </a:rPr>
                              <m:t>𝑐</m:t>
                            </m:r>
                          </m:e>
                          <m:sub>
                            <m:r>
                              <a:rPr lang="en-US" altLang="zh-CN" i="1" kern="0">
                                <a:solidFill>
                                  <a:schemeClr val="tx1"/>
                                </a:solidFill>
                                <a:latin typeface="Cambria Math" panose="02040503050406030204" pitchFamily="18" charset="0"/>
                                <a:ea typeface="黑体" panose="02010609060101010101" pitchFamily="49" charset="-122"/>
                              </a:rPr>
                              <m:t>𝑟</m:t>
                            </m:r>
                          </m:sub>
                        </m:sSub>
                      </m:oMath>
                    </m:oMathPara>
                  </a14:m>
                  <a:endParaRPr lang="zh-CN" altLang="en-US" dirty="0">
                    <a:solidFill>
                      <a:schemeClr val="tx1"/>
                    </a:solidFill>
                  </a:endParaRPr>
                </a:p>
              </p:txBody>
            </p:sp>
          </mc:Choice>
          <mc:Fallback>
            <p:sp>
              <p:nvSpPr>
                <p:cNvPr id="29" name="矩形 28"/>
                <p:cNvSpPr>
                  <a:spLocks noRot="1" noChangeAspect="1" noMove="1" noResize="1" noEditPoints="1" noAdjustHandles="1" noChangeArrowheads="1" noChangeShapeType="1" noTextEdit="1"/>
                </p:cNvSpPr>
                <p:nvPr/>
              </p:nvSpPr>
              <p:spPr>
                <a:xfrm>
                  <a:off x="7668344" y="3989325"/>
                  <a:ext cx="447174" cy="369332"/>
                </a:xfrm>
                <a:prstGeom prst="rect">
                  <a:avLst/>
                </a:prstGeom>
                <a:blipFill rotWithShape="1">
                  <a:blip r:embed="rId4"/>
                </a:blipFill>
              </p:spPr>
              <p:txBody>
                <a:bodyPr/>
                <a:lstStyle/>
                <a:p>
                  <a:r>
                    <a:rPr lang="zh-CN" altLang="en-US">
                      <a:noFill/>
                    </a:rPr>
                    <a:t> </a:t>
                  </a:r>
                </a:p>
              </p:txBody>
            </p:sp>
          </mc:Fallback>
        </mc:AlternateContent>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稳态液动力</a:t>
            </a:r>
            <a:endParaRPr lang="en-US" sz="32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l="67102" r="2775"/>
          <a:stretch>
            <a:fillRect/>
          </a:stretch>
        </p:blipFill>
        <p:spPr>
          <a:xfrm rot="10800000">
            <a:off x="3402471" y="701853"/>
            <a:ext cx="3243362" cy="2571750"/>
          </a:xfrm>
          <a:prstGeom prst="rect">
            <a:avLst/>
          </a:prstGeom>
        </p:spPr>
      </p:pic>
      <p:sp>
        <p:nvSpPr>
          <p:cNvPr id="7" name="Content Placeholder 2"/>
          <p:cNvSpPr txBox="1"/>
          <p:nvPr/>
        </p:nvSpPr>
        <p:spPr bwMode="auto">
          <a:xfrm>
            <a:off x="2339751" y="6268033"/>
            <a:ext cx="4896544" cy="41908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6-2 </a:t>
            </a:r>
            <a:r>
              <a:rPr lang="zh-CN" altLang="en-US" sz="1600" kern="0" dirty="0">
                <a:latin typeface="黑体" panose="02010609060101010101" pitchFamily="49" charset="-122"/>
                <a:ea typeface="黑体" panose="02010609060101010101" pitchFamily="49" charset="-122"/>
              </a:rPr>
              <a:t>稳态液动力的补偿办法</a:t>
            </a:r>
            <a:endParaRPr lang="en-US" altLang="zh-CN" sz="1600" kern="0" dirty="0">
              <a:latin typeface="黑体" panose="02010609060101010101" pitchFamily="49" charset="-122"/>
              <a:ea typeface="黑体" panose="02010609060101010101" pitchFamily="49" charset="-122"/>
            </a:endParaRPr>
          </a:p>
        </p:txBody>
      </p:sp>
      <p:sp>
        <p:nvSpPr>
          <p:cNvPr id="8" name="Content Placeholder 2"/>
          <p:cNvSpPr txBox="1"/>
          <p:nvPr/>
        </p:nvSpPr>
        <p:spPr bwMode="auto">
          <a:xfrm>
            <a:off x="1130065" y="1896178"/>
            <a:ext cx="2520280" cy="483569"/>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采用</a:t>
            </a:r>
            <a:r>
              <a:rPr lang="zh-CN" altLang="en-US" sz="2000" kern="0" dirty="0">
                <a:solidFill>
                  <a:schemeClr val="accent2"/>
                </a:solidFill>
                <a:latin typeface="黑体" panose="02010609060101010101" pitchFamily="49" charset="-122"/>
                <a:ea typeface="黑体" panose="02010609060101010101" pitchFamily="49" charset="-122"/>
              </a:rPr>
              <a:t>特种形状</a:t>
            </a:r>
            <a:r>
              <a:rPr lang="zh-CN" altLang="en-US" sz="2000" kern="0" dirty="0">
                <a:latin typeface="黑体" panose="02010609060101010101" pitchFamily="49" charset="-122"/>
                <a:ea typeface="黑体" panose="02010609060101010101" pitchFamily="49" charset="-122"/>
              </a:rPr>
              <a:t>的阀腔</a:t>
            </a:r>
            <a:endParaRPr lang="en-US" altLang="zh-CN" sz="2000" kern="0"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l="3514" r="62125"/>
          <a:stretch>
            <a:fillRect/>
          </a:stretch>
        </p:blipFill>
        <p:spPr>
          <a:xfrm rot="10800000">
            <a:off x="4795998" y="3047634"/>
            <a:ext cx="3699670" cy="2571750"/>
          </a:xfrm>
          <a:prstGeom prst="rect">
            <a:avLst/>
          </a:prstGeom>
        </p:spPr>
      </p:pic>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37475" r="32712"/>
          <a:stretch>
            <a:fillRect/>
          </a:stretch>
        </p:blipFill>
        <p:spPr>
          <a:xfrm rot="10800000">
            <a:off x="803451" y="3017638"/>
            <a:ext cx="3209984" cy="2571750"/>
          </a:xfrm>
          <a:prstGeom prst="rect">
            <a:avLst/>
          </a:prstGeom>
        </p:spPr>
      </p:pic>
      <p:sp>
        <p:nvSpPr>
          <p:cNvPr id="11" name="Content Placeholder 2"/>
          <p:cNvSpPr txBox="1"/>
          <p:nvPr/>
        </p:nvSpPr>
        <p:spPr bwMode="auto">
          <a:xfrm>
            <a:off x="608242" y="5397108"/>
            <a:ext cx="3600400" cy="88783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在阀套上开</a:t>
            </a:r>
            <a:r>
              <a:rPr lang="zh-CN" altLang="en-US" sz="2000" kern="0" dirty="0">
                <a:solidFill>
                  <a:schemeClr val="accent2"/>
                </a:solidFill>
                <a:latin typeface="黑体" panose="02010609060101010101" pitchFamily="49" charset="-122"/>
                <a:ea typeface="黑体" panose="02010609060101010101" pitchFamily="49" charset="-122"/>
              </a:rPr>
              <a:t>斜孔</a:t>
            </a:r>
            <a:r>
              <a:rPr lang="zh-CN" altLang="en-US" sz="2000" kern="0" dirty="0">
                <a:latin typeface="黑体" panose="02010609060101010101" pitchFamily="49" charset="-122"/>
                <a:ea typeface="黑体" panose="02010609060101010101" pitchFamily="49" charset="-122"/>
              </a:rPr>
              <a:t>，使流出和流入阀腔液体的动量互相抵消</a:t>
            </a:r>
            <a:endParaRPr lang="zh-CN" altLang="en-US" sz="2000" kern="0" dirty="0">
              <a:latin typeface="黑体" panose="02010609060101010101" pitchFamily="49" charset="-122"/>
              <a:ea typeface="黑体" panose="02010609060101010101" pitchFamily="49" charset="-122"/>
            </a:endParaRPr>
          </a:p>
        </p:txBody>
      </p:sp>
      <p:sp>
        <p:nvSpPr>
          <p:cNvPr id="12" name="Content Placeholder 2"/>
          <p:cNvSpPr txBox="1"/>
          <p:nvPr/>
        </p:nvSpPr>
        <p:spPr bwMode="auto">
          <a:xfrm>
            <a:off x="5060541" y="5434658"/>
            <a:ext cx="3170584" cy="81273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液流产生</a:t>
            </a:r>
            <a:r>
              <a:rPr lang="zh-CN" altLang="en-US" sz="2000" kern="0" dirty="0">
                <a:solidFill>
                  <a:schemeClr val="accent2"/>
                </a:solidFill>
                <a:latin typeface="黑体" panose="02010609060101010101" pitchFamily="49" charset="-122"/>
                <a:ea typeface="黑体" panose="02010609060101010101" pitchFamily="49" charset="-122"/>
              </a:rPr>
              <a:t>压降</a:t>
            </a:r>
            <a:r>
              <a:rPr lang="zh-CN" altLang="en-US" sz="2000" kern="0" dirty="0">
                <a:latin typeface="黑体" panose="02010609060101010101" pitchFamily="49" charset="-122"/>
                <a:ea typeface="黑体" panose="02010609060101010101" pitchFamily="49" charset="-122"/>
              </a:rPr>
              <a:t>，通过不平衡液压力抵消轴向液动力</a:t>
            </a:r>
            <a:endParaRPr lang="zh-CN" altLang="en-US" sz="2000" kern="0" dirty="0">
              <a:latin typeface="黑体" panose="02010609060101010101" pitchFamily="49" charset="-122"/>
              <a:ea typeface="黑体" panose="02010609060101010101" pitchFamily="49" charset="-122"/>
            </a:endParaRPr>
          </a:p>
        </p:txBody>
      </p:sp>
      <p:sp>
        <p:nvSpPr>
          <p:cNvPr id="14" name="Content Placeholder 2"/>
          <p:cNvSpPr txBox="1"/>
          <p:nvPr/>
        </p:nvSpPr>
        <p:spPr bwMode="auto">
          <a:xfrm>
            <a:off x="208410" y="741275"/>
            <a:ext cx="1843310" cy="60110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补偿办法</a:t>
            </a:r>
            <a:endParaRPr lang="en-US" altLang="zh-CN" sz="2000" kern="0" dirty="0">
              <a:latin typeface="黑体" panose="02010609060101010101" pitchFamily="49" charset="-122"/>
              <a:ea typeface="黑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323528" y="980728"/>
                <a:ext cx="8496944" cy="2252633"/>
              </a:xfrm>
            </p:spPr>
            <p:txBody>
              <a:bodyPr/>
              <a:lstStyle/>
              <a:p>
                <a:pPr marL="342265" indent="-342265"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产生机理：滑阀在</a:t>
                </a:r>
                <a:r>
                  <a:rPr lang="zh-CN" altLang="en-US" sz="2000" dirty="0">
                    <a:solidFill>
                      <a:schemeClr val="accent2"/>
                    </a:solidFill>
                    <a:latin typeface="黑体" panose="02010609060101010101" pitchFamily="49" charset="-122"/>
                    <a:ea typeface="黑体" panose="02010609060101010101" pitchFamily="49" charset="-122"/>
                  </a:rPr>
                  <a:t>移动过程中</a:t>
                </a:r>
                <a:r>
                  <a:rPr lang="zh-CN" altLang="en-US" sz="2000" dirty="0">
                    <a:latin typeface="黑体" panose="02010609060101010101" pitchFamily="49" charset="-122"/>
                    <a:ea typeface="黑体" panose="02010609060101010101" pitchFamily="49" charset="-122"/>
                  </a:rPr>
                  <a:t>液流因</a:t>
                </a:r>
                <a:r>
                  <a:rPr lang="zh-CN" altLang="en-US" sz="2000" dirty="0">
                    <a:solidFill>
                      <a:schemeClr val="accent2"/>
                    </a:solidFill>
                    <a:latin typeface="黑体" panose="02010609060101010101" pitchFamily="49" charset="-122"/>
                    <a:ea typeface="黑体" panose="02010609060101010101" pitchFamily="49" charset="-122"/>
                  </a:rPr>
                  <a:t>轴向速度变化</a:t>
                </a:r>
                <a:r>
                  <a:rPr lang="zh-CN" altLang="en-US" sz="2000" dirty="0">
                    <a:latin typeface="黑体" panose="02010609060101010101" pitchFamily="49" charset="-122"/>
                    <a:ea typeface="黑体" panose="02010609060101010101" pitchFamily="49" charset="-122"/>
                  </a:rPr>
                  <a:t>而作用在阀芯上的力</a:t>
                </a:r>
                <a:endParaRPr lang="en-US" altLang="zh-CN" sz="2000" dirty="0">
                  <a:latin typeface="黑体" panose="02010609060101010101" pitchFamily="49" charset="-122"/>
                  <a:ea typeface="黑体" panose="02010609060101010101" pitchFamily="49" charset="-122"/>
                </a:endParaRPr>
              </a:p>
              <a:p>
                <a:pPr marL="342265" indent="-342265" algn="just">
                  <a:spcBef>
                    <a:spcPts val="480"/>
                  </a:spcBef>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只与阀芯移动速度有关，与阀口开度本身无关</a:t>
                </a:r>
                <a:endParaRPr lang="en-US" altLang="zh-CN" sz="2000" dirty="0">
                  <a:solidFill>
                    <a:schemeClr val="accent2"/>
                  </a:solidFill>
                  <a:latin typeface="黑体" panose="02010609060101010101" pitchFamily="49" charset="-122"/>
                  <a:ea typeface="黑体" panose="02010609060101010101" pitchFamily="49" charset="-122"/>
                </a:endParaRPr>
              </a:p>
              <a:p>
                <a:pPr marL="342265" indent="-342265"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计算公式：</a:t>
                </a:r>
                <a:endParaRPr lang="en-US" altLang="zh-CN" sz="2000" dirty="0">
                  <a:latin typeface="黑体" panose="02010609060101010101" pitchFamily="49" charset="-122"/>
                  <a:ea typeface="黑体" panose="02010609060101010101" pitchFamily="49" charset="-122"/>
                </a:endParaRPr>
              </a:p>
              <a:p>
                <a:pPr marL="342265" indent="-342265"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marL="342265" indent="-342265" algn="just">
                  <a:buNone/>
                </a:pPr>
                <a:r>
                  <a:rPr lang="en-US" altLang="zh-CN" sz="2000" dirty="0">
                    <a:ea typeface="黑体" panose="02010609060101010101" pitchFamily="49" charset="-122"/>
                  </a:rPr>
                  <a:t>      </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𝐶</m:t>
                        </m:r>
                      </m:e>
                      <m:sub>
                        <m:r>
                          <a:rPr lang="en-US" altLang="zh-CN" sz="2000" i="1">
                            <a:latin typeface="Cambria Math" panose="02040503050406030204" pitchFamily="18" charset="0"/>
                            <a:ea typeface="黑体" panose="02010609060101010101" pitchFamily="49" charset="-122"/>
                          </a:rPr>
                          <m:t>𝑑</m:t>
                        </m:r>
                      </m:sub>
                    </m:sSub>
                  </m:oMath>
                </a14:m>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流量系数，</a:t>
                </a:r>
                <a:r>
                  <a:rPr lang="en-US" altLang="zh-CN" sz="2000" dirty="0">
                    <a:ea typeface="黑体" panose="02010609060101010101" pitchFamily="49" charset="-122"/>
                  </a:rPr>
                  <a:t> </a:t>
                </a:r>
                <a14:m>
                  <m:oMath xmlns:m="http://schemas.openxmlformats.org/officeDocument/2006/math">
                    <m:r>
                      <a:rPr lang="en-US" altLang="zh-CN" sz="2000" i="1">
                        <a:latin typeface="Cambria Math" panose="02040503050406030204" pitchFamily="18" charset="0"/>
                        <a:ea typeface="黑体" panose="02010609060101010101" pitchFamily="49" charset="-122"/>
                      </a:rPr>
                      <m:t>𝑤</m:t>
                    </m:r>
                  </m:oMath>
                </a14:m>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阀口周向长度，</a:t>
                </a:r>
                <a14:m>
                  <m:oMath xmlns:m="http://schemas.openxmlformats.org/officeDocument/2006/math">
                    <m:r>
                      <a:rPr lang="zh-CN" altLang="en-US" sz="2000" i="1">
                        <a:latin typeface="Cambria Math" panose="02040503050406030204" pitchFamily="18" charset="0"/>
                        <a:ea typeface="黑体" panose="02010609060101010101" pitchFamily="49" charset="-122"/>
                      </a:rPr>
                      <m:t>𝜌</m:t>
                    </m:r>
                  </m:oMath>
                </a14:m>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液体密度，</a:t>
                </a:r>
                <a14:m>
                  <m:oMath xmlns:m="http://schemas.openxmlformats.org/officeDocument/2006/math">
                    <m:r>
                      <a:rPr lang="el-GR" altLang="zh-CN" sz="2000" i="1">
                        <a:latin typeface="Cambria Math" panose="02040503050406030204" pitchFamily="18" charset="0"/>
                        <a:ea typeface="Cambria Math" panose="02040503050406030204" pitchFamily="18" charset="0"/>
                      </a:rPr>
                      <m:t>𝛥</m:t>
                    </m:r>
                    <m:r>
                      <a:rPr lang="en-US" altLang="zh-CN" sz="2000" i="1">
                        <a:latin typeface="Cambria Math" panose="02040503050406030204" pitchFamily="18" charset="0"/>
                        <a:ea typeface="Cambria Math" panose="02040503050406030204" pitchFamily="18" charset="0"/>
                      </a:rPr>
                      <m:t>𝑝</m:t>
                    </m:r>
                  </m:oMath>
                </a14:m>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阀口</a:t>
                </a:r>
                <a:endParaRPr lang="en-US" altLang="zh-CN" sz="2000" dirty="0">
                  <a:latin typeface="黑体" panose="02010609060101010101" pitchFamily="49" charset="-122"/>
                  <a:ea typeface="黑体" panose="02010609060101010101" pitchFamily="49" charset="-122"/>
                </a:endParaRPr>
              </a:p>
              <a:p>
                <a:pPr marL="342265" indent="-342265" algn="just">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前后压差</a:t>
                </a:r>
                <a:endParaRPr lang="zh-CN" altLang="en-US" sz="2000" dirty="0">
                  <a:latin typeface="黑体" panose="02010609060101010101" pitchFamily="49" charset="-122"/>
                  <a:ea typeface="黑体" panose="02010609060101010101" pitchFamily="49" charset="-122"/>
                </a:endParaRPr>
              </a:p>
              <a:p>
                <a:pPr marL="342265" indent="-342265"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323528" y="980728"/>
                <a:ext cx="8496944" cy="2252633"/>
              </a:xfrm>
              <a:blipFill rotWithShape="1">
                <a:blip r:embed="rId1"/>
                <a:stretch>
                  <a:fillRect l="-4" t="-13" r="4" b="-12970"/>
                </a:stretch>
              </a:blipFill>
            </p:spPr>
            <p:txBody>
              <a:bodyPr/>
              <a:lstStyle/>
              <a:p>
                <a:r>
                  <a:rPr lang="zh-CN" altLang="en-US">
                    <a:noFill/>
                  </a:rPr>
                  <a:t> </a:t>
                </a:r>
              </a:p>
            </p:txBody>
          </p:sp>
        </mc:Fallback>
      </mc:AlternateContent>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瞬态液动力</a:t>
            </a:r>
            <a:endParaRPr lang="en-US" sz="3200" dirty="0">
              <a:latin typeface="黑体" panose="02010609060101010101" pitchFamily="49" charset="-122"/>
              <a:ea typeface="黑体" panose="02010609060101010101" pitchFamily="49" charset="-122"/>
            </a:endParaRPr>
          </a:p>
        </p:txBody>
      </p:sp>
      <p:sp>
        <p:nvSpPr>
          <p:cNvPr id="7" name="Content Placeholder 2"/>
          <p:cNvSpPr txBox="1"/>
          <p:nvPr/>
        </p:nvSpPr>
        <p:spPr bwMode="auto">
          <a:xfrm>
            <a:off x="1833464" y="5701964"/>
            <a:ext cx="5760640" cy="630818"/>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6-3 </a:t>
            </a:r>
            <a:r>
              <a:rPr lang="zh-CN" altLang="en-US" sz="1600" kern="0" dirty="0">
                <a:latin typeface="黑体" panose="02010609060101010101" pitchFamily="49" charset="-122"/>
                <a:ea typeface="黑体" panose="02010609060101010101" pitchFamily="49" charset="-122"/>
              </a:rPr>
              <a:t>瞬态液动力</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开口加大，液流流出阀口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开口加大，液流流入阀口</a:t>
            </a:r>
            <a:endParaRPr lang="en-US" altLang="zh-CN" sz="1600" kern="0" dirty="0">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0325" y="3356992"/>
            <a:ext cx="6186917" cy="2344972"/>
          </a:xfrm>
          <a:prstGeom prst="rect">
            <a:avLst/>
          </a:prstGeom>
        </p:spPr>
      </p:pic>
      <mc:AlternateContent xmlns:mc="http://schemas.openxmlformats.org/markup-compatibility/2006">
        <mc:Choice xmlns:a14="http://schemas.microsoft.com/office/drawing/2010/main" Requires="a14">
          <p:sp>
            <p:nvSpPr>
              <p:cNvPr id="6" name="矩形 5"/>
              <p:cNvSpPr/>
              <p:nvPr/>
            </p:nvSpPr>
            <p:spPr>
              <a:xfrm>
                <a:off x="2411760" y="1682412"/>
                <a:ext cx="2962413" cy="67666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000" i="1" kern="0" smtClea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𝐹</m:t>
                          </m:r>
                        </m:e>
                        <m:sub>
                          <m:r>
                            <a:rPr lang="en-US" altLang="zh-CN" sz="2000" i="1" kern="0">
                              <a:solidFill>
                                <a:srgbClr val="C00000"/>
                              </a:solidFill>
                              <a:latin typeface="Cambria Math" panose="02040503050406030204" pitchFamily="18" charset="0"/>
                              <a:ea typeface="黑体" panose="02010609060101010101" pitchFamily="49" charset="-122"/>
                            </a:rPr>
                            <m:t>𝑏</m:t>
                          </m:r>
                          <m:r>
                            <a:rPr lang="en-US" altLang="zh-CN" sz="2000" b="0" i="1" kern="0" smtClean="0">
                              <a:solidFill>
                                <a:srgbClr val="C00000"/>
                              </a:solidFill>
                              <a:latin typeface="Cambria Math" panose="02040503050406030204" pitchFamily="18" charset="0"/>
                              <a:ea typeface="黑体" panose="02010609060101010101" pitchFamily="49" charset="-122"/>
                            </a:rPr>
                            <m:t>𝑡</m:t>
                          </m:r>
                        </m:sub>
                      </m:sSub>
                      <m:r>
                        <a:rPr lang="en-US" altLang="zh-CN" sz="2000" i="1" kern="0">
                          <a:solidFill>
                            <a:srgbClr val="C00000"/>
                          </a:solidFill>
                          <a:latin typeface="Cambria Math" panose="02040503050406030204" pitchFamily="18" charset="0"/>
                          <a:ea typeface="黑体" panose="02010609060101010101" pitchFamily="49" charset="-122"/>
                        </a:rPr>
                        <m:t>=</m:t>
                      </m:r>
                      <m:r>
                        <a:rPr lang="en-US" altLang="zh-CN" sz="2000" b="0" i="1" kern="0" smtClean="0">
                          <a:solidFill>
                            <a:srgbClr val="C00000"/>
                          </a:solidFill>
                          <a:latin typeface="Cambria Math" panose="02040503050406030204" pitchFamily="18" charset="0"/>
                          <a:ea typeface="黑体" panose="02010609060101010101" pitchFamily="49" charset="-122"/>
                        </a:rPr>
                        <m:t>−</m:t>
                      </m:r>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𝐶</m:t>
                          </m:r>
                        </m:e>
                        <m:sub>
                          <m:r>
                            <a:rPr lang="en-US" altLang="zh-CN" sz="2000" i="1" kern="0">
                              <a:solidFill>
                                <a:srgbClr val="C00000"/>
                              </a:solidFill>
                              <a:latin typeface="Cambria Math" panose="02040503050406030204" pitchFamily="18" charset="0"/>
                              <a:ea typeface="黑体" panose="02010609060101010101" pitchFamily="49" charset="-122"/>
                            </a:rPr>
                            <m:t>𝑑</m:t>
                          </m:r>
                        </m:sub>
                      </m:sSub>
                      <m:r>
                        <a:rPr lang="en-US" altLang="zh-CN" sz="2000" i="1" kern="0">
                          <a:solidFill>
                            <a:srgbClr val="C00000"/>
                          </a:solidFill>
                          <a:latin typeface="Cambria Math" panose="02040503050406030204" pitchFamily="18" charset="0"/>
                          <a:ea typeface="黑体" panose="02010609060101010101" pitchFamily="49" charset="-122"/>
                        </a:rPr>
                        <m:t>𝑤</m:t>
                      </m:r>
                      <m:r>
                        <a:rPr lang="en-US" altLang="zh-CN" sz="2000" b="0" i="1" kern="0" smtClean="0">
                          <a:solidFill>
                            <a:srgbClr val="C00000"/>
                          </a:solidFill>
                          <a:latin typeface="Cambria Math" panose="02040503050406030204" pitchFamily="18" charset="0"/>
                          <a:ea typeface="黑体" panose="02010609060101010101" pitchFamily="49" charset="-122"/>
                        </a:rPr>
                        <m:t>𝑙</m:t>
                      </m:r>
                      <m:rad>
                        <m:radPr>
                          <m:degHide m:val="on"/>
                          <m:ctrlPr>
                            <a:rPr lang="en-US" altLang="zh-CN" sz="2000" b="0" i="1" kern="0" smtClean="0">
                              <a:solidFill>
                                <a:srgbClr val="C00000"/>
                              </a:solidFill>
                              <a:latin typeface="Cambria Math" panose="02040503050406030204" pitchFamily="18" charset="0"/>
                              <a:ea typeface="黑体" panose="02010609060101010101" pitchFamily="49" charset="-122"/>
                            </a:rPr>
                          </m:ctrlPr>
                        </m:radPr>
                        <m:deg/>
                        <m:e>
                          <m:r>
                            <a:rPr lang="en-US" altLang="zh-CN" sz="2000" b="0" i="1" kern="0" smtClean="0">
                              <a:solidFill>
                                <a:srgbClr val="C00000"/>
                              </a:solidFill>
                              <a:latin typeface="Cambria Math" panose="02040503050406030204" pitchFamily="18" charset="0"/>
                              <a:ea typeface="黑体" panose="02010609060101010101" pitchFamily="49" charset="-122"/>
                            </a:rPr>
                            <m:t>2</m:t>
                          </m:r>
                          <m:r>
                            <a:rPr lang="zh-CN" altLang="en-US" sz="2000" b="0" i="1" kern="0" smtClean="0">
                              <a:solidFill>
                                <a:srgbClr val="C00000"/>
                              </a:solidFill>
                              <a:latin typeface="Cambria Math" panose="02040503050406030204" pitchFamily="18" charset="0"/>
                              <a:ea typeface="黑体" panose="02010609060101010101" pitchFamily="49" charset="-122"/>
                            </a:rPr>
                            <m:t>𝜌</m:t>
                          </m:r>
                          <m:r>
                            <m:rPr>
                              <m:sty m:val="p"/>
                            </m:rPr>
                            <a:rPr lang="el-GR" altLang="zh-CN" sz="2000" b="0" i="1" kern="0" smtClean="0">
                              <a:solidFill>
                                <a:srgbClr val="C00000"/>
                              </a:solidFill>
                              <a:latin typeface="Cambria Math" panose="02040503050406030204" pitchFamily="18" charset="0"/>
                              <a:ea typeface="Cambria Math" panose="02040503050406030204" pitchFamily="18" charset="0"/>
                            </a:rPr>
                            <m:t>Δ</m:t>
                          </m:r>
                          <m:r>
                            <a:rPr lang="en-US" altLang="zh-CN" sz="2000" b="0" i="1" kern="0" smtClean="0">
                              <a:solidFill>
                                <a:srgbClr val="C00000"/>
                              </a:solidFill>
                              <a:latin typeface="Cambria Math" panose="02040503050406030204" pitchFamily="18" charset="0"/>
                              <a:ea typeface="Cambria Math" panose="02040503050406030204" pitchFamily="18" charset="0"/>
                            </a:rPr>
                            <m:t>𝑝</m:t>
                          </m:r>
                        </m:e>
                      </m:rad>
                      <m:f>
                        <m:fPr>
                          <m:ctrlPr>
                            <a:rPr lang="en-US" altLang="zh-CN" sz="2000" i="1" kern="0">
                              <a:solidFill>
                                <a:srgbClr val="C00000"/>
                              </a:solidFill>
                              <a:latin typeface="Cambria Math" panose="02040503050406030204" pitchFamily="18" charset="0"/>
                              <a:ea typeface="黑体" panose="02010609060101010101" pitchFamily="49" charset="-122"/>
                            </a:rPr>
                          </m:ctrlPr>
                        </m:fPr>
                        <m:num>
                          <m:r>
                            <a:rPr lang="en-US" altLang="zh-CN" sz="2000" i="1" kern="0">
                              <a:solidFill>
                                <a:srgbClr val="C00000"/>
                              </a:solidFill>
                              <a:latin typeface="Cambria Math" panose="02040503050406030204" pitchFamily="18" charset="0"/>
                              <a:ea typeface="黑体" panose="02010609060101010101" pitchFamily="49" charset="-122"/>
                            </a:rPr>
                            <m:t>𝑑</m:t>
                          </m:r>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𝑥</m:t>
                              </m:r>
                            </m:e>
                            <m:sub>
                              <m:r>
                                <a:rPr lang="en-US" altLang="zh-CN" sz="2000" i="1" kern="0">
                                  <a:solidFill>
                                    <a:srgbClr val="C00000"/>
                                  </a:solidFill>
                                  <a:latin typeface="Cambria Math" panose="02040503050406030204" pitchFamily="18" charset="0"/>
                                  <a:ea typeface="黑体" panose="02010609060101010101" pitchFamily="49" charset="-122"/>
                                </a:rPr>
                                <m:t>𝑣</m:t>
                              </m:r>
                            </m:sub>
                          </m:sSub>
                        </m:num>
                        <m:den>
                          <m:r>
                            <a:rPr lang="en-US" altLang="zh-CN" sz="2000" i="1" kern="0">
                              <a:solidFill>
                                <a:srgbClr val="C00000"/>
                              </a:solidFill>
                              <a:latin typeface="Cambria Math" panose="02040503050406030204" pitchFamily="18" charset="0"/>
                              <a:ea typeface="黑体" panose="02010609060101010101" pitchFamily="49" charset="-122"/>
                            </a:rPr>
                            <m:t>𝑑𝑡</m:t>
                          </m:r>
                        </m:den>
                      </m:f>
                    </m:oMath>
                  </m:oMathPara>
                </a14:m>
                <a:endParaRPr lang="en-US" altLang="zh-CN" sz="2000" i="1" kern="0" dirty="0">
                  <a:solidFill>
                    <a:srgbClr val="C00000"/>
                  </a:solidFill>
                  <a:latin typeface="黑体" panose="02010609060101010101" pitchFamily="49" charset="-122"/>
                  <a:ea typeface="黑体" panose="02010609060101010101" pitchFamily="49" charset="-122"/>
                </a:endParaRPr>
              </a:p>
            </p:txBody>
          </p:sp>
        </mc:Choice>
        <mc:Fallback>
          <p:sp>
            <p:nvSpPr>
              <p:cNvPr id="6" name="矩形 5"/>
              <p:cNvSpPr>
                <a:spLocks noRot="1" noChangeAspect="1" noMove="1" noResize="1" noEditPoints="1" noAdjustHandles="1" noChangeArrowheads="1" noChangeShapeType="1" noTextEdit="1"/>
              </p:cNvSpPr>
              <p:nvPr/>
            </p:nvSpPr>
            <p:spPr>
              <a:xfrm>
                <a:off x="2411760" y="1682412"/>
                <a:ext cx="2962413" cy="676660"/>
              </a:xfrm>
              <a:prstGeom prst="rect">
                <a:avLst/>
              </a:prstGeom>
              <a:blipFill rotWithShape="1">
                <a:blip r:embed="rId3"/>
                <a:stretch>
                  <a:fillRect l="-1" t="-44" r="6" b="7"/>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923" y="908720"/>
            <a:ext cx="8670538" cy="555724"/>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方向：视油液是</a:t>
            </a:r>
            <a:r>
              <a:rPr lang="zh-CN" altLang="en-US" sz="2000" dirty="0">
                <a:solidFill>
                  <a:schemeClr val="accent2"/>
                </a:solidFill>
                <a:latin typeface="黑体" panose="02010609060101010101" pitchFamily="49" charset="-122"/>
                <a:ea typeface="黑体" panose="02010609060101010101" pitchFamily="49" charset="-122"/>
              </a:rPr>
              <a:t>流入</a:t>
            </a:r>
            <a:r>
              <a:rPr lang="zh-CN" altLang="en-US" sz="2000" dirty="0">
                <a:latin typeface="黑体" panose="02010609060101010101" pitchFamily="49" charset="-122"/>
                <a:ea typeface="黑体" panose="02010609060101010101" pitchFamily="49" charset="-122"/>
              </a:rPr>
              <a:t>还是</a:t>
            </a:r>
            <a:r>
              <a:rPr lang="zh-CN" altLang="en-US" sz="2000" dirty="0">
                <a:solidFill>
                  <a:schemeClr val="accent2"/>
                </a:solidFill>
                <a:latin typeface="黑体" panose="02010609060101010101" pitchFamily="49" charset="-122"/>
                <a:ea typeface="黑体" panose="02010609060101010101" pitchFamily="49" charset="-122"/>
              </a:rPr>
              <a:t>流出</a:t>
            </a:r>
            <a:r>
              <a:rPr lang="zh-CN" altLang="en-US" sz="2000" dirty="0">
                <a:latin typeface="黑体" panose="02010609060101010101" pitchFamily="49" charset="-122"/>
                <a:ea typeface="黑体" panose="02010609060101010101" pitchFamily="49" charset="-122"/>
              </a:rPr>
              <a:t>阀腔而定</a:t>
            </a:r>
            <a:endParaRPr lang="en-US" altLang="zh-CN" sz="2000" dirty="0">
              <a:latin typeface="黑体" panose="02010609060101010101" pitchFamily="49" charset="-122"/>
              <a:ea typeface="黑体" panose="02010609060101010101" pitchFamily="49" charset="-122"/>
            </a:endParaRPr>
          </a:p>
        </p:txBody>
      </p:sp>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瞬态液动力</a:t>
            </a:r>
            <a:endParaRPr lang="en-US" sz="3200" dirty="0">
              <a:latin typeface="黑体" panose="02010609060101010101" pitchFamily="49" charset="-122"/>
              <a:ea typeface="黑体" panose="02010609060101010101" pitchFamily="49" charset="-122"/>
            </a:endParaRPr>
          </a:p>
        </p:txBody>
      </p:sp>
      <p:sp>
        <p:nvSpPr>
          <p:cNvPr id="7" name="Content Placeholder 2"/>
          <p:cNvSpPr txBox="1"/>
          <p:nvPr/>
        </p:nvSpPr>
        <p:spPr bwMode="auto">
          <a:xfrm>
            <a:off x="1977480" y="5703426"/>
            <a:ext cx="5472608" cy="630818"/>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6-3 </a:t>
            </a:r>
            <a:r>
              <a:rPr lang="zh-CN" altLang="en-US" sz="1600" kern="0" dirty="0">
                <a:latin typeface="黑体" panose="02010609060101010101" pitchFamily="49" charset="-122"/>
                <a:ea typeface="黑体" panose="02010609060101010101" pitchFamily="49" charset="-122"/>
              </a:rPr>
              <a:t>瞬态液动力</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开口加大，液流流出阀口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开口加大，液流流入阀口</a:t>
            </a:r>
            <a:endParaRPr lang="en-US" altLang="zh-CN" sz="1600" kern="0" dirty="0">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r="48340"/>
          <a:stretch>
            <a:fillRect/>
          </a:stretch>
        </p:blipFill>
        <p:spPr>
          <a:xfrm>
            <a:off x="394304" y="1484784"/>
            <a:ext cx="4221888" cy="3097530"/>
          </a:xfrm>
          <a:prstGeom prst="rect">
            <a:avLst/>
          </a:prstGeom>
        </p:spPr>
      </p:pic>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51660"/>
          <a:stretch>
            <a:fillRect/>
          </a:stretch>
        </p:blipFill>
        <p:spPr>
          <a:xfrm>
            <a:off x="4691332" y="1489961"/>
            <a:ext cx="3950562" cy="3097530"/>
          </a:xfrm>
          <a:prstGeom prst="rect">
            <a:avLst/>
          </a:prstGeom>
        </p:spPr>
      </p:pic>
      <mc:AlternateContent xmlns:mc="http://schemas.openxmlformats.org/markup-compatibility/2006">
        <mc:Choice xmlns:a14="http://schemas.microsoft.com/office/drawing/2010/main" Requires="a14">
          <p:sp>
            <p:nvSpPr>
              <p:cNvPr id="8" name="Content Placeholder 2"/>
              <p:cNvSpPr txBox="1"/>
              <p:nvPr/>
            </p:nvSpPr>
            <p:spPr bwMode="auto">
              <a:xfrm>
                <a:off x="508007" y="4530441"/>
                <a:ext cx="3994482" cy="1144124"/>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瞬态液动力作用方向与阀芯移动方向</a:t>
                </a:r>
                <a:r>
                  <a:rPr lang="zh-CN" altLang="en-US" sz="2000" kern="0" dirty="0">
                    <a:solidFill>
                      <a:schemeClr val="accent2"/>
                    </a:solidFill>
                    <a:latin typeface="黑体" panose="02010609060101010101" pitchFamily="49" charset="-122"/>
                    <a:ea typeface="黑体" panose="02010609060101010101" pitchFamily="49" charset="-122"/>
                  </a:rPr>
                  <a:t>相反</a:t>
                </a:r>
                <a:r>
                  <a:rPr lang="zh-CN" altLang="en-US" sz="2000" kern="0" dirty="0">
                    <a:latin typeface="黑体" panose="02010609060101010101" pitchFamily="49" charset="-122"/>
                    <a:ea typeface="黑体" panose="02010609060101010101" pitchFamily="49" charset="-122"/>
                  </a:rPr>
                  <a:t>，</a:t>
                </a:r>
                <a:r>
                  <a:rPr lang="zh-CN" altLang="en-US" sz="2000" kern="0" dirty="0">
                    <a:solidFill>
                      <a:schemeClr val="accent2"/>
                    </a:solidFill>
                    <a:latin typeface="黑体" panose="02010609060101010101" pitchFamily="49" charset="-122"/>
                    <a:ea typeface="黑体" panose="02010609060101010101" pitchFamily="49" charset="-122"/>
                  </a:rPr>
                  <a:t>阻止</a:t>
                </a:r>
                <a:r>
                  <a:rPr lang="zh-CN" altLang="en-US" sz="2000" kern="0" dirty="0">
                    <a:latin typeface="黑体" panose="02010609060101010101" pitchFamily="49" charset="-122"/>
                    <a:ea typeface="黑体" panose="02010609060101010101" pitchFamily="49" charset="-122"/>
                  </a:rPr>
                  <a:t>阀芯移动，相当于</a:t>
                </a:r>
                <a:r>
                  <a:rPr lang="zh-CN" altLang="en-US" sz="2000" kern="0" dirty="0">
                    <a:solidFill>
                      <a:schemeClr val="accent2"/>
                    </a:solidFill>
                    <a:latin typeface="黑体" panose="02010609060101010101" pitchFamily="49" charset="-122"/>
                    <a:ea typeface="黑体" panose="02010609060101010101" pitchFamily="49" charset="-122"/>
                  </a:rPr>
                  <a:t>阻尼力</a:t>
                </a:r>
                <a:r>
                  <a:rPr lang="zh-CN" altLang="en-US" sz="2000" kern="0" dirty="0">
                    <a:latin typeface="黑体" panose="02010609060101010101" pitchFamily="49" charset="-122"/>
                    <a:ea typeface="黑体" panose="02010609060101010101" pitchFamily="49" charset="-122"/>
                  </a:rPr>
                  <a:t>，</a:t>
                </a:r>
                <a14:m>
                  <m:oMath xmlns:m="http://schemas.openxmlformats.org/officeDocument/2006/math">
                    <m:r>
                      <a:rPr lang="en-US" altLang="zh-CN" sz="2000" i="1" kern="0">
                        <a:solidFill>
                          <a:srgbClr val="C00000"/>
                        </a:solidFill>
                        <a:latin typeface="Cambria Math" panose="02040503050406030204" pitchFamily="18" charset="0"/>
                        <a:ea typeface="黑体" panose="02010609060101010101" pitchFamily="49" charset="-122"/>
                      </a:rPr>
                      <m:t>𝑙</m:t>
                    </m:r>
                  </m:oMath>
                </a14:m>
                <a:r>
                  <a:rPr lang="zh-CN" altLang="en-US" sz="2000" kern="0" dirty="0">
                    <a:latin typeface="黑体" panose="02010609060101010101" pitchFamily="49" charset="-122"/>
                    <a:ea typeface="黑体" panose="02010609060101010101" pitchFamily="49" charset="-122"/>
                  </a:rPr>
                  <a:t>称为“</a:t>
                </a:r>
                <a:r>
                  <a:rPr lang="zh-CN" altLang="en-US" sz="2000" kern="0" dirty="0">
                    <a:solidFill>
                      <a:schemeClr val="accent2"/>
                    </a:solidFill>
                    <a:latin typeface="黑体" panose="02010609060101010101" pitchFamily="49" charset="-122"/>
                    <a:ea typeface="黑体" panose="02010609060101010101" pitchFamily="49" charset="-122"/>
                  </a:rPr>
                  <a:t>正阻尼长度</a:t>
                </a:r>
                <a:r>
                  <a:rPr lang="zh-CN" altLang="en-US" sz="2000" kern="0" dirty="0">
                    <a:latin typeface="黑体" panose="02010609060101010101" pitchFamily="49" charset="-122"/>
                    <a:ea typeface="黑体" panose="02010609060101010101" pitchFamily="49" charset="-122"/>
                  </a:rPr>
                  <a:t>”</a:t>
                </a:r>
                <a:endParaRPr lang="en-US" altLang="zh-CN" sz="2000" kern="0" dirty="0">
                  <a:latin typeface="黑体" panose="02010609060101010101" pitchFamily="49" charset="-122"/>
                  <a:ea typeface="黑体" panose="02010609060101010101" pitchFamily="49" charset="-122"/>
                </a:endParaRPr>
              </a:p>
            </p:txBody>
          </p:sp>
        </mc:Choice>
        <mc:Fallback>
          <p:sp>
            <p:nvSpPr>
              <p:cNvPr id="8" name="Content Placeholder 2"/>
              <p:cNvSpPr txBox="1">
                <a:spLocks noRot="1" noChangeAspect="1" noMove="1" noResize="1" noEditPoints="1" noAdjustHandles="1" noChangeArrowheads="1" noChangeShapeType="1" noTextEdit="1"/>
              </p:cNvSpPr>
              <p:nvPr/>
            </p:nvSpPr>
            <p:spPr bwMode="auto">
              <a:xfrm>
                <a:off x="508007" y="4530441"/>
                <a:ext cx="3994482" cy="1144124"/>
              </a:xfrm>
              <a:prstGeom prst="rect">
                <a:avLst/>
              </a:prstGeom>
              <a:blipFill rotWithShape="1">
                <a:blip r:embed="rId2"/>
                <a:stretch>
                  <a:fillRect t="-31" r="8" b="18"/>
                </a:stretch>
              </a:blipFill>
              <a:ln w="9525">
                <a:noFill/>
                <a:miter lim="8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Content Placeholder 2"/>
              <p:cNvSpPr txBox="1"/>
              <p:nvPr/>
            </p:nvSpPr>
            <p:spPr bwMode="auto">
              <a:xfrm>
                <a:off x="4805035" y="4530441"/>
                <a:ext cx="4088763" cy="106006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瞬态液动力作用方向与阀芯移动方向</a:t>
                </a:r>
                <a:r>
                  <a:rPr lang="zh-CN" altLang="en-US" sz="2000" kern="0" dirty="0">
                    <a:solidFill>
                      <a:schemeClr val="accent2"/>
                    </a:solidFill>
                    <a:latin typeface="黑体" panose="02010609060101010101" pitchFamily="49" charset="-122"/>
                    <a:ea typeface="黑体" panose="02010609060101010101" pitchFamily="49" charset="-122"/>
                  </a:rPr>
                  <a:t>相同</a:t>
                </a:r>
                <a:r>
                  <a:rPr lang="zh-CN" altLang="en-US" sz="2000" kern="0" dirty="0">
                    <a:latin typeface="黑体" panose="02010609060101010101" pitchFamily="49" charset="-122"/>
                    <a:ea typeface="黑体" panose="02010609060101010101" pitchFamily="49" charset="-122"/>
                  </a:rPr>
                  <a:t>，</a:t>
                </a:r>
                <a:r>
                  <a:rPr lang="zh-CN" altLang="en-US" sz="2000" kern="0" dirty="0">
                    <a:solidFill>
                      <a:schemeClr val="accent2"/>
                    </a:solidFill>
                    <a:latin typeface="黑体" panose="02010609060101010101" pitchFamily="49" charset="-122"/>
                    <a:ea typeface="黑体" panose="02010609060101010101" pitchFamily="49" charset="-122"/>
                  </a:rPr>
                  <a:t>帮助</a:t>
                </a:r>
                <a:r>
                  <a:rPr lang="zh-CN" altLang="en-US" sz="2000" kern="0" dirty="0">
                    <a:latin typeface="黑体" panose="02010609060101010101" pitchFamily="49" charset="-122"/>
                    <a:ea typeface="黑体" panose="02010609060101010101" pitchFamily="49" charset="-122"/>
                  </a:rPr>
                  <a:t>阀芯移动，相当于</a:t>
                </a:r>
                <a:r>
                  <a:rPr lang="zh-CN" altLang="en-US" sz="2000" kern="0" dirty="0">
                    <a:solidFill>
                      <a:schemeClr val="accent2"/>
                    </a:solidFill>
                    <a:latin typeface="黑体" panose="02010609060101010101" pitchFamily="49" charset="-122"/>
                    <a:ea typeface="黑体" panose="02010609060101010101" pitchFamily="49" charset="-122"/>
                  </a:rPr>
                  <a:t>负阻尼力</a:t>
                </a:r>
                <a:r>
                  <a:rPr lang="zh-CN" altLang="en-US" sz="2000" kern="0" dirty="0">
                    <a:latin typeface="黑体" panose="02010609060101010101" pitchFamily="49" charset="-122"/>
                    <a:ea typeface="黑体" panose="02010609060101010101" pitchFamily="49" charset="-122"/>
                  </a:rPr>
                  <a:t>，</a:t>
                </a:r>
                <a:r>
                  <a:rPr lang="en-US" altLang="zh-CN" sz="2000" kern="0" dirty="0">
                    <a:solidFill>
                      <a:srgbClr val="C00000"/>
                    </a:solidFill>
                    <a:ea typeface="黑体" panose="02010609060101010101" pitchFamily="49" charset="-122"/>
                  </a:rPr>
                  <a:t> </a:t>
                </a:r>
                <a14:m>
                  <m:oMath xmlns:m="http://schemas.openxmlformats.org/officeDocument/2006/math">
                    <m:r>
                      <a:rPr lang="en-US" altLang="zh-CN" sz="2000" i="1" kern="0">
                        <a:solidFill>
                          <a:srgbClr val="C00000"/>
                        </a:solidFill>
                        <a:latin typeface="Cambria Math" panose="02040503050406030204" pitchFamily="18" charset="0"/>
                        <a:ea typeface="黑体" panose="02010609060101010101" pitchFamily="49" charset="-122"/>
                      </a:rPr>
                      <m:t>𝑙</m:t>
                    </m:r>
                  </m:oMath>
                </a14:m>
                <a:r>
                  <a:rPr lang="zh-CN" altLang="en-US" sz="2000" kern="0" dirty="0">
                    <a:latin typeface="黑体" panose="02010609060101010101" pitchFamily="49" charset="-122"/>
                    <a:ea typeface="黑体" panose="02010609060101010101" pitchFamily="49" charset="-122"/>
                  </a:rPr>
                  <a:t>称为“</a:t>
                </a:r>
                <a:r>
                  <a:rPr lang="zh-CN" altLang="en-US" sz="2000" kern="0" dirty="0">
                    <a:solidFill>
                      <a:schemeClr val="accent2"/>
                    </a:solidFill>
                    <a:latin typeface="黑体" panose="02010609060101010101" pitchFamily="49" charset="-122"/>
                    <a:ea typeface="黑体" panose="02010609060101010101" pitchFamily="49" charset="-122"/>
                  </a:rPr>
                  <a:t>负阻尼长度</a:t>
                </a:r>
                <a:r>
                  <a:rPr lang="zh-CN" altLang="en-US" sz="2000" kern="0" dirty="0">
                    <a:latin typeface="黑体" panose="02010609060101010101" pitchFamily="49" charset="-122"/>
                    <a:ea typeface="黑体" panose="02010609060101010101" pitchFamily="49" charset="-122"/>
                  </a:rPr>
                  <a:t>”</a:t>
                </a:r>
                <a:endParaRPr lang="en-US" altLang="zh-CN" sz="2000" kern="0" dirty="0">
                  <a:latin typeface="黑体" panose="02010609060101010101" pitchFamily="49" charset="-122"/>
                  <a:ea typeface="黑体" panose="02010609060101010101" pitchFamily="49" charset="-122"/>
                </a:endParaRPr>
              </a:p>
            </p:txBody>
          </p:sp>
        </mc:Choice>
        <mc:Fallback>
          <p:sp>
            <p:nvSpPr>
              <p:cNvPr id="9" name="Content Placeholder 2"/>
              <p:cNvSpPr txBox="1">
                <a:spLocks noRot="1" noChangeAspect="1" noMove="1" noResize="1" noEditPoints="1" noAdjustHandles="1" noChangeArrowheads="1" noChangeShapeType="1" noTextEdit="1"/>
              </p:cNvSpPr>
              <p:nvPr/>
            </p:nvSpPr>
            <p:spPr bwMode="auto">
              <a:xfrm>
                <a:off x="4805035" y="4530441"/>
                <a:ext cx="4088763" cy="1060060"/>
              </a:xfrm>
              <a:prstGeom prst="rect">
                <a:avLst/>
              </a:prstGeom>
              <a:blipFill rotWithShape="1">
                <a:blip r:embed="rId3"/>
                <a:stretch>
                  <a:fillRect l="-15" t="-33" r="15" b="56"/>
                </a:stretch>
              </a:blipFill>
              <a:ln w="9525">
                <a:noFill/>
                <a:miter lim="800000"/>
              </a:ln>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卡紧力</a:t>
            </a:r>
            <a:endParaRPr lang="en-US" sz="32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r="65467" b="10278"/>
          <a:stretch>
            <a:fillRect/>
          </a:stretch>
        </p:blipFill>
        <p:spPr>
          <a:xfrm>
            <a:off x="539552" y="2204864"/>
            <a:ext cx="2194600" cy="3363714"/>
          </a:xfrm>
          <a:prstGeom prst="rect">
            <a:avLst/>
          </a:prstGeom>
        </p:spPr>
      </p:pic>
      <p:sp>
        <p:nvSpPr>
          <p:cNvPr id="2" name="矩形 1"/>
          <p:cNvSpPr/>
          <p:nvPr/>
        </p:nvSpPr>
        <p:spPr>
          <a:xfrm>
            <a:off x="159524" y="5568578"/>
            <a:ext cx="2954655" cy="646331"/>
          </a:xfrm>
          <a:prstGeom prst="rect">
            <a:avLst/>
          </a:prstGeom>
        </p:spPr>
        <p:txBody>
          <a:bodyPr wrap="none">
            <a:spAutoFit/>
          </a:bodyPr>
          <a:lstStyle/>
          <a:p>
            <a:pPr algn="ctr"/>
            <a:r>
              <a:rPr lang="zh-CN" altLang="en-US" kern="0" dirty="0">
                <a:latin typeface="黑体" panose="02010609060101010101" pitchFamily="49" charset="-122"/>
                <a:ea typeface="黑体" panose="02010609060101010101" pitchFamily="49" charset="-122"/>
              </a:rPr>
              <a:t>无锥度，轴线平行，有偏心</a:t>
            </a:r>
            <a:endParaRPr lang="en-US" altLang="zh-CN" kern="0"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无径向不平衡力</a:t>
            </a:r>
            <a:endParaRPr lang="zh-CN" altLang="en-US" dirty="0"/>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34983" r="34357" b="10511"/>
          <a:stretch>
            <a:fillRect/>
          </a:stretch>
        </p:blipFill>
        <p:spPr>
          <a:xfrm>
            <a:off x="3612555" y="2209225"/>
            <a:ext cx="1948468" cy="3354991"/>
          </a:xfrm>
          <a:prstGeom prst="rect">
            <a:avLst/>
          </a:prstGeom>
        </p:spPr>
      </p:pic>
      <p:sp>
        <p:nvSpPr>
          <p:cNvPr id="8" name="矩形 7"/>
          <p:cNvSpPr/>
          <p:nvPr/>
        </p:nvSpPr>
        <p:spPr>
          <a:xfrm>
            <a:off x="3236456" y="5580828"/>
            <a:ext cx="2954655" cy="646331"/>
          </a:xfrm>
          <a:prstGeom prst="rect">
            <a:avLst/>
          </a:prstGeom>
        </p:spPr>
        <p:txBody>
          <a:bodyPr wrap="none">
            <a:spAutoFit/>
          </a:bodyPr>
          <a:lstStyle/>
          <a:p>
            <a:pPr algn="ctr"/>
            <a:r>
              <a:rPr lang="zh-CN" altLang="en-US" kern="0" dirty="0">
                <a:latin typeface="黑体" panose="02010609060101010101" pitchFamily="49" charset="-122"/>
                <a:ea typeface="黑体" panose="02010609060101010101" pitchFamily="49" charset="-122"/>
              </a:rPr>
              <a:t>有倒锥，轴线平行，有偏心</a:t>
            </a:r>
            <a:endParaRPr lang="en-US" altLang="zh-CN" kern="0" dirty="0">
              <a:latin typeface="黑体" panose="02010609060101010101" pitchFamily="49" charset="-122"/>
              <a:ea typeface="黑体" panose="02010609060101010101" pitchFamily="49" charset="-122"/>
            </a:endParaRPr>
          </a:p>
          <a:p>
            <a:pPr algn="ctr"/>
            <a:r>
              <a:rPr lang="zh-CN" altLang="en-US" kern="0" dirty="0">
                <a:latin typeface="黑体" panose="02010609060101010101" pitchFamily="49" charset="-122"/>
                <a:ea typeface="黑体" panose="02010609060101010101" pitchFamily="49" charset="-122"/>
              </a:rPr>
              <a:t>有径向不平衡力 </a:t>
            </a:r>
            <a:endParaRPr lang="zh-CN" altLang="en-US" dirty="0"/>
          </a:p>
        </p:txBody>
      </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l="64645" b="10904"/>
          <a:stretch>
            <a:fillRect/>
          </a:stretch>
        </p:blipFill>
        <p:spPr>
          <a:xfrm>
            <a:off x="6427599" y="2247410"/>
            <a:ext cx="2246839" cy="3340245"/>
          </a:xfrm>
          <a:prstGeom prst="rect">
            <a:avLst/>
          </a:prstGeom>
        </p:spPr>
      </p:pic>
      <p:sp>
        <p:nvSpPr>
          <p:cNvPr id="10" name="矩形 9"/>
          <p:cNvSpPr/>
          <p:nvPr/>
        </p:nvSpPr>
        <p:spPr>
          <a:xfrm>
            <a:off x="6314385" y="5564216"/>
            <a:ext cx="2723823" cy="646331"/>
          </a:xfrm>
          <a:prstGeom prst="rect">
            <a:avLst/>
          </a:prstGeom>
        </p:spPr>
        <p:txBody>
          <a:bodyPr wrap="none">
            <a:spAutoFit/>
          </a:bodyPr>
          <a:lstStyle/>
          <a:p>
            <a:pPr marL="0" indent="0" algn="ctr">
              <a:buNone/>
            </a:pPr>
            <a:r>
              <a:rPr lang="zh-CN" altLang="en-US" kern="0" dirty="0">
                <a:latin typeface="黑体" panose="02010609060101010101" pitchFamily="49" charset="-122"/>
                <a:ea typeface="黑体" panose="02010609060101010101" pitchFamily="49" charset="-122"/>
              </a:rPr>
              <a:t>阀芯表面有凸起，有偏心</a:t>
            </a:r>
            <a:endParaRPr lang="en-US" altLang="zh-CN" kern="0" dirty="0">
              <a:latin typeface="黑体" panose="02010609060101010101" pitchFamily="49" charset="-122"/>
              <a:ea typeface="黑体" panose="02010609060101010101" pitchFamily="49" charset="-122"/>
            </a:endParaRPr>
          </a:p>
          <a:p>
            <a:pPr algn="ctr"/>
            <a:r>
              <a:rPr lang="zh-CN" altLang="en-US" kern="0" dirty="0">
                <a:latin typeface="黑体" panose="02010609060101010101" pitchFamily="49" charset="-122"/>
                <a:ea typeface="黑体" panose="02010609060101010101" pitchFamily="49" charset="-122"/>
              </a:rPr>
              <a:t>有径向不平衡力</a:t>
            </a:r>
            <a:endParaRPr lang="zh-CN" altLang="en-US" dirty="0"/>
          </a:p>
        </p:txBody>
      </p:sp>
      <p:sp>
        <p:nvSpPr>
          <p:cNvPr id="3" name="Content Placeholder 2"/>
          <p:cNvSpPr>
            <a:spLocks noGrp="1"/>
          </p:cNvSpPr>
          <p:nvPr>
            <p:ph idx="1"/>
          </p:nvPr>
        </p:nvSpPr>
        <p:spPr>
          <a:xfrm>
            <a:off x="251520" y="764704"/>
            <a:ext cx="8670538" cy="1440160"/>
          </a:xfrm>
        </p:spPr>
        <p:txBody>
          <a:bodyPr/>
          <a:lstStyle/>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液压卡紧现象</a:t>
            </a:r>
            <a:r>
              <a:rPr lang="zh-CN" altLang="en-US" sz="2000" dirty="0">
                <a:latin typeface="黑体" panose="02010609060101010101" pitchFamily="49" charset="-122"/>
                <a:ea typeface="黑体" panose="02010609060101010101" pitchFamily="49" charset="-122"/>
              </a:rPr>
              <a:t>：当阀芯停止运动一段时间后，存在大到几百牛的阻力，使阀芯重新移动十分费力</a:t>
            </a:r>
            <a:endParaRPr lang="zh-CN" altLang="en-US"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形成原因：滑阀副几何形状误差和同轴度变化引起的</a:t>
            </a:r>
            <a:r>
              <a:rPr lang="zh-CN" altLang="en-US" sz="2000" dirty="0">
                <a:solidFill>
                  <a:schemeClr val="accent2"/>
                </a:solidFill>
                <a:latin typeface="黑体" panose="02010609060101010101" pitchFamily="49" charset="-122"/>
                <a:ea typeface="黑体" panose="02010609060101010101" pitchFamily="49" charset="-122"/>
              </a:rPr>
              <a:t>径向不平衡液压力</a:t>
            </a:r>
            <a:r>
              <a:rPr lang="zh-CN" altLang="en-US" sz="2000" dirty="0">
                <a:latin typeface="黑体" panose="02010609060101010101" pitchFamily="49" charset="-122"/>
                <a:ea typeface="黑体" panose="02010609060101010101" pitchFamily="49" charset="-122"/>
              </a:rPr>
              <a:t>，即</a:t>
            </a:r>
            <a:r>
              <a:rPr lang="zh-CN" altLang="en-US" sz="2000" dirty="0">
                <a:solidFill>
                  <a:schemeClr val="accent2"/>
                </a:solidFill>
                <a:latin typeface="黑体" panose="02010609060101010101" pitchFamily="49" charset="-122"/>
                <a:ea typeface="黑体" panose="02010609060101010101" pitchFamily="49" charset="-122"/>
              </a:rPr>
              <a:t>液压卡紧力</a:t>
            </a:r>
            <a:endParaRPr lang="en-US" altLang="zh-CN" sz="2000" dirty="0">
              <a:latin typeface="黑体" panose="02010609060101010101" pitchFamily="49" charset="-122"/>
              <a:ea typeface="黑体" panose="02010609060101010101" pitchFamily="49" charset="-122"/>
            </a:endParaRPr>
          </a:p>
        </p:txBody>
      </p:sp>
      <p:sp>
        <p:nvSpPr>
          <p:cNvPr id="11" name="Content Placeholder 2"/>
          <p:cNvSpPr txBox="1"/>
          <p:nvPr/>
        </p:nvSpPr>
        <p:spPr bwMode="auto">
          <a:xfrm>
            <a:off x="3398657" y="6243771"/>
            <a:ext cx="2376264" cy="416821"/>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6-4 </a:t>
            </a:r>
            <a:r>
              <a:rPr lang="zh-CN" altLang="en-US" sz="1600" kern="0" dirty="0">
                <a:latin typeface="黑体" panose="02010609060101010101" pitchFamily="49" charset="-122"/>
                <a:ea typeface="黑体" panose="02010609060101010101" pitchFamily="49" charset="-122"/>
              </a:rPr>
              <a:t>滑阀上的径向力</a:t>
            </a:r>
            <a:endParaRPr lang="en-US" altLang="zh-CN" sz="1600" kern="0" dirty="0">
              <a:latin typeface="黑体" panose="02010609060101010101" pitchFamily="49" charset="-122"/>
              <a:ea typeface="黑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7" name="Content Placeholder 2"/>
              <p:cNvSpPr txBox="1"/>
              <p:nvPr/>
            </p:nvSpPr>
            <p:spPr bwMode="auto">
              <a:xfrm>
                <a:off x="235742" y="988686"/>
                <a:ext cx="8568952" cy="186425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Arial" panose="020B0604020202020204" pitchFamily="34" charset="0"/>
                  <a:buChar char="•"/>
                </a:pPr>
                <a:r>
                  <a:rPr lang="zh-CN" altLang="en-US" sz="2000" dirty="0">
                    <a:solidFill>
                      <a:schemeClr val="tx1"/>
                    </a:solidFill>
                    <a:latin typeface="黑体" panose="02010609060101010101" pitchFamily="49" charset="-122"/>
                    <a:ea typeface="黑体" panose="02010609060101010101" pitchFamily="49" charset="-122"/>
                  </a:rPr>
                  <a:t>计算公式：</a:t>
                </a:r>
                <a:endParaRPr lang="en-US" altLang="zh-CN" sz="200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solidFill>
                    <a:schemeClr val="tx1"/>
                  </a:solidFill>
                  <a:latin typeface="黑体" panose="02010609060101010101" pitchFamily="49" charset="-122"/>
                  <a:ea typeface="黑体" panose="02010609060101010101" pitchFamily="49" charset="-122"/>
                </a:endParaRPr>
              </a:p>
              <a:p>
                <a:pPr marL="0" indent="0" algn="just">
                  <a:buNone/>
                </a:pPr>
                <a:endParaRPr lang="en-US" altLang="zh-CN" sz="2000" dirty="0">
                  <a:solidFill>
                    <a:schemeClr val="tx1"/>
                  </a:solidFill>
                  <a:latin typeface="黑体" panose="02010609060101010101" pitchFamily="49" charset="-122"/>
                  <a:ea typeface="黑体" panose="02010609060101010101" pitchFamily="49" charset="-122"/>
                </a:endParaRPr>
              </a:p>
              <a:p>
                <a:pPr marL="0" indent="0" algn="just">
                  <a:buNone/>
                </a:pPr>
                <a:r>
                  <a:rPr lang="en-US" altLang="zh-CN" sz="2000" kern="0" dirty="0">
                    <a:solidFill>
                      <a:schemeClr val="tx1"/>
                    </a:solidFill>
                    <a:ea typeface="Cambria Math" panose="02040503050406030204" pitchFamily="18" charset="0"/>
                  </a:rPr>
                  <a:t>      </a:t>
                </a:r>
                <a14:m>
                  <m:oMath xmlns:m="http://schemas.openxmlformats.org/officeDocument/2006/math">
                    <m:r>
                      <a:rPr lang="en-US" altLang="zh-CN" sz="2000" i="1" kern="0">
                        <a:solidFill>
                          <a:schemeClr val="tx1"/>
                        </a:solidFill>
                        <a:latin typeface="Cambria Math" panose="02040503050406030204" pitchFamily="18" charset="0"/>
                        <a:ea typeface="Cambria Math" panose="02040503050406030204" pitchFamily="18" charset="0"/>
                      </a:rPr>
                      <m:t>∆</m:t>
                    </m:r>
                    <m:r>
                      <a:rPr lang="en-US" altLang="zh-CN" sz="2000" i="1" kern="0">
                        <a:solidFill>
                          <a:schemeClr val="tx1"/>
                        </a:solidFill>
                        <a:latin typeface="Cambria Math" panose="02040503050406030204" pitchFamily="18" charset="0"/>
                        <a:ea typeface="Cambria Math" panose="02040503050406030204" pitchFamily="18" charset="0"/>
                      </a:rPr>
                      <m:t>𝑝</m:t>
                    </m:r>
                    <m:r>
                      <a:rPr lang="en-US" altLang="zh-CN" sz="2000" b="0" i="1" kern="0" smtClean="0">
                        <a:solidFill>
                          <a:schemeClr val="tx1"/>
                        </a:solidFill>
                        <a:latin typeface="Cambria Math" panose="02040503050406030204" pitchFamily="18" charset="0"/>
                        <a:ea typeface="Cambria Math" panose="02040503050406030204" pitchFamily="18" charset="0"/>
                      </a:rPr>
                      <m:t>=</m:t>
                    </m:r>
                    <m:sSub>
                      <m:sSubPr>
                        <m:ctrlPr>
                          <a:rPr lang="en-US" altLang="zh-CN" sz="2000" b="0" i="1" kern="0" smtClean="0">
                            <a:solidFill>
                              <a:schemeClr val="tx1"/>
                            </a:solidFill>
                            <a:latin typeface="Cambria Math" panose="02040503050406030204" pitchFamily="18" charset="0"/>
                            <a:ea typeface="Cambria Math" panose="02040503050406030204" pitchFamily="18" charset="0"/>
                          </a:rPr>
                        </m:ctrlPr>
                      </m:sSubPr>
                      <m:e>
                        <m:r>
                          <a:rPr lang="en-US" altLang="zh-CN" sz="2000" b="0" i="1" kern="0" smtClean="0">
                            <a:solidFill>
                              <a:schemeClr val="tx1"/>
                            </a:solidFill>
                            <a:latin typeface="Cambria Math" panose="02040503050406030204" pitchFamily="18" charset="0"/>
                            <a:ea typeface="Cambria Math" panose="02040503050406030204" pitchFamily="18" charset="0"/>
                          </a:rPr>
                          <m:t>𝑝</m:t>
                        </m:r>
                      </m:e>
                      <m:sub>
                        <m:r>
                          <a:rPr lang="en-US" altLang="zh-CN" sz="2000" b="0" i="1" kern="0" smtClean="0">
                            <a:solidFill>
                              <a:schemeClr val="tx1"/>
                            </a:solidFill>
                            <a:latin typeface="Cambria Math" panose="02040503050406030204" pitchFamily="18" charset="0"/>
                            <a:ea typeface="Cambria Math" panose="02040503050406030204" pitchFamily="18" charset="0"/>
                          </a:rPr>
                          <m:t>1</m:t>
                        </m:r>
                      </m:sub>
                    </m:sSub>
                    <m:r>
                      <a:rPr lang="en-US" altLang="zh-CN" sz="2000" b="0" i="1" kern="0" smtClean="0">
                        <a:solidFill>
                          <a:schemeClr val="tx1"/>
                        </a:solidFill>
                        <a:latin typeface="Cambria Math" panose="02040503050406030204" pitchFamily="18" charset="0"/>
                        <a:ea typeface="Cambria Math" panose="02040503050406030204" pitchFamily="18" charset="0"/>
                      </a:rPr>
                      <m:t>−</m:t>
                    </m:r>
                    <m:sSub>
                      <m:sSubPr>
                        <m:ctrlPr>
                          <a:rPr lang="en-US" altLang="zh-CN" sz="2000" b="0" i="1" kern="0" smtClean="0">
                            <a:solidFill>
                              <a:schemeClr val="tx1"/>
                            </a:solidFill>
                            <a:latin typeface="Cambria Math" panose="02040503050406030204" pitchFamily="18" charset="0"/>
                            <a:ea typeface="Cambria Math" panose="02040503050406030204" pitchFamily="18" charset="0"/>
                          </a:rPr>
                        </m:ctrlPr>
                      </m:sSubPr>
                      <m:e>
                        <m:r>
                          <a:rPr lang="en-US" altLang="zh-CN" sz="2000" b="0" i="1" kern="0" smtClean="0">
                            <a:solidFill>
                              <a:schemeClr val="tx1"/>
                            </a:solidFill>
                            <a:latin typeface="Cambria Math" panose="02040503050406030204" pitchFamily="18" charset="0"/>
                            <a:ea typeface="Cambria Math" panose="02040503050406030204" pitchFamily="18" charset="0"/>
                          </a:rPr>
                          <m:t>𝑝</m:t>
                        </m:r>
                      </m:e>
                      <m:sub>
                        <m:r>
                          <a:rPr lang="en-US" altLang="zh-CN" sz="2000" b="0" i="1" kern="0" smtClean="0">
                            <a:solidFill>
                              <a:schemeClr val="tx1"/>
                            </a:solidFill>
                            <a:latin typeface="Cambria Math" panose="02040503050406030204" pitchFamily="18" charset="0"/>
                            <a:ea typeface="Cambria Math" panose="02040503050406030204" pitchFamily="18" charset="0"/>
                          </a:rPr>
                          <m:t>2</m:t>
                        </m:r>
                      </m:sub>
                    </m:sSub>
                  </m:oMath>
                </a14:m>
                <a:r>
                  <a:rPr lang="zh-CN" altLang="en-US" sz="2000" dirty="0">
                    <a:solidFill>
                      <a:schemeClr val="tx1"/>
                    </a:solidFill>
                    <a:latin typeface="黑体" panose="02010609060101010101" pitchFamily="49" charset="-122"/>
                    <a:ea typeface="黑体" panose="02010609060101010101" pitchFamily="49" charset="-122"/>
                  </a:rPr>
                  <a:t>，</a:t>
                </a:r>
                <a14:m>
                  <m:oMath xmlns:m="http://schemas.openxmlformats.org/officeDocument/2006/math">
                    <m:r>
                      <a:rPr lang="en-US" altLang="zh-CN" sz="2000" i="1" kern="0">
                        <a:solidFill>
                          <a:schemeClr val="tx1"/>
                        </a:solidFill>
                        <a:latin typeface="Cambria Math" panose="02040503050406030204" pitchFamily="18" charset="0"/>
                        <a:ea typeface="Cambria Math" panose="02040503050406030204" pitchFamily="18" charset="0"/>
                      </a:rPr>
                      <m:t>∆</m:t>
                    </m:r>
                    <m:r>
                      <a:rPr lang="en-US" altLang="zh-CN" sz="2000" b="0" i="1" kern="0" smtClean="0">
                        <a:solidFill>
                          <a:schemeClr val="tx1"/>
                        </a:solidFill>
                        <a:latin typeface="Cambria Math" panose="02040503050406030204" pitchFamily="18" charset="0"/>
                        <a:ea typeface="Cambria Math" panose="02040503050406030204" pitchFamily="18" charset="0"/>
                      </a:rPr>
                      <m:t>𝑟</m:t>
                    </m:r>
                    <m:r>
                      <a:rPr lang="en-US" altLang="zh-CN" sz="2000" i="1" kern="0">
                        <a:solidFill>
                          <a:schemeClr val="tx1"/>
                        </a:solidFill>
                        <a:latin typeface="Cambria Math" panose="02040503050406030204" pitchFamily="18" charset="0"/>
                        <a:ea typeface="Cambria Math" panose="02040503050406030204" pitchFamily="18" charset="0"/>
                      </a:rPr>
                      <m:t>=</m:t>
                    </m:r>
                    <m:sSub>
                      <m:sSubPr>
                        <m:ctrlPr>
                          <a:rPr lang="en-US" altLang="zh-CN" sz="2000" i="1" kern="0">
                            <a:solidFill>
                              <a:schemeClr val="tx1"/>
                            </a:solidFill>
                            <a:latin typeface="Cambria Math" panose="02040503050406030204" pitchFamily="18" charset="0"/>
                            <a:ea typeface="Cambria Math" panose="02040503050406030204" pitchFamily="18" charset="0"/>
                          </a:rPr>
                        </m:ctrlPr>
                      </m:sSubPr>
                      <m:e>
                        <m:r>
                          <a:rPr lang="en-US" altLang="zh-CN" sz="2000" b="0" i="1" kern="0" smtClean="0">
                            <a:solidFill>
                              <a:schemeClr val="tx1"/>
                            </a:solidFill>
                            <a:latin typeface="Cambria Math" panose="02040503050406030204" pitchFamily="18" charset="0"/>
                            <a:ea typeface="Cambria Math" panose="02040503050406030204" pitchFamily="18" charset="0"/>
                          </a:rPr>
                          <m:t>𝑟</m:t>
                        </m:r>
                      </m:e>
                      <m:sub>
                        <m:r>
                          <a:rPr lang="en-US" altLang="zh-CN" sz="2000" i="1" kern="0">
                            <a:solidFill>
                              <a:schemeClr val="tx1"/>
                            </a:solidFill>
                            <a:latin typeface="Cambria Math" panose="02040503050406030204" pitchFamily="18" charset="0"/>
                            <a:ea typeface="Cambria Math" panose="02040503050406030204" pitchFamily="18" charset="0"/>
                          </a:rPr>
                          <m:t>1</m:t>
                        </m:r>
                      </m:sub>
                    </m:sSub>
                    <m:r>
                      <a:rPr lang="en-US" altLang="zh-CN" sz="2000" i="1" kern="0">
                        <a:solidFill>
                          <a:schemeClr val="tx1"/>
                        </a:solidFill>
                        <a:latin typeface="Cambria Math" panose="02040503050406030204" pitchFamily="18" charset="0"/>
                        <a:ea typeface="Cambria Math" panose="02040503050406030204" pitchFamily="18" charset="0"/>
                      </a:rPr>
                      <m:t>−</m:t>
                    </m:r>
                    <m:sSub>
                      <m:sSubPr>
                        <m:ctrlPr>
                          <a:rPr lang="en-US" altLang="zh-CN" sz="2000" i="1" kern="0">
                            <a:solidFill>
                              <a:schemeClr val="tx1"/>
                            </a:solidFill>
                            <a:latin typeface="Cambria Math" panose="02040503050406030204" pitchFamily="18" charset="0"/>
                            <a:ea typeface="Cambria Math" panose="02040503050406030204" pitchFamily="18" charset="0"/>
                          </a:rPr>
                        </m:ctrlPr>
                      </m:sSubPr>
                      <m:e>
                        <m:r>
                          <a:rPr lang="en-US" altLang="zh-CN" sz="2000" b="0" i="1" kern="0" smtClean="0">
                            <a:solidFill>
                              <a:schemeClr val="tx1"/>
                            </a:solidFill>
                            <a:latin typeface="Cambria Math" panose="02040503050406030204" pitchFamily="18" charset="0"/>
                            <a:ea typeface="Cambria Math" panose="02040503050406030204" pitchFamily="18" charset="0"/>
                          </a:rPr>
                          <m:t>𝑟</m:t>
                        </m:r>
                      </m:e>
                      <m:sub>
                        <m:r>
                          <a:rPr lang="en-US" altLang="zh-CN" sz="2000" i="1" kern="0">
                            <a:solidFill>
                              <a:schemeClr val="tx1"/>
                            </a:solidFill>
                            <a:latin typeface="Cambria Math" panose="02040503050406030204" pitchFamily="18" charset="0"/>
                            <a:ea typeface="Cambria Math" panose="02040503050406030204" pitchFamily="18" charset="0"/>
                          </a:rPr>
                          <m:t>2</m:t>
                        </m:r>
                      </m:sub>
                    </m:sSub>
                  </m:oMath>
                </a14:m>
                <a:r>
                  <a:rPr lang="zh-CN" altLang="en-US" sz="2000" dirty="0">
                    <a:solidFill>
                      <a:schemeClr val="tx1"/>
                    </a:solidFill>
                    <a:latin typeface="黑体" panose="02010609060101010101" pitchFamily="49" charset="-122"/>
                    <a:ea typeface="黑体" panose="02010609060101010101" pitchFamily="49" charset="-122"/>
                  </a:rPr>
                  <a:t>，</a:t>
                </a:r>
                <a14:m>
                  <m:oMath xmlns:m="http://schemas.openxmlformats.org/officeDocument/2006/math">
                    <m:sSub>
                      <m:sSubPr>
                        <m:ctrlPr>
                          <a:rPr lang="en-US" altLang="zh-CN" sz="2000" i="1" kern="0">
                            <a:solidFill>
                              <a:schemeClr val="tx1"/>
                            </a:solidFill>
                            <a:latin typeface="Cambria Math" panose="02040503050406030204" pitchFamily="18" charset="0"/>
                            <a:ea typeface="黑体" panose="02010609060101010101" pitchFamily="49" charset="-122"/>
                          </a:rPr>
                        </m:ctrlPr>
                      </m:sSubPr>
                      <m:e>
                        <m:r>
                          <a:rPr lang="en-US" altLang="zh-CN" sz="2000" i="1" kern="0">
                            <a:solidFill>
                              <a:schemeClr val="tx1"/>
                            </a:solidFill>
                            <a:latin typeface="Cambria Math" panose="02040503050406030204" pitchFamily="18" charset="0"/>
                            <a:ea typeface="黑体" panose="02010609060101010101" pitchFamily="49" charset="-122"/>
                          </a:rPr>
                          <m:t>ℎ</m:t>
                        </m:r>
                      </m:e>
                      <m:sub>
                        <m:r>
                          <a:rPr lang="en-US" altLang="zh-CN" sz="2000" i="1" kern="0">
                            <a:solidFill>
                              <a:schemeClr val="tx1"/>
                            </a:solidFill>
                            <a:latin typeface="Cambria Math" panose="02040503050406030204" pitchFamily="18" charset="0"/>
                            <a:ea typeface="黑体" panose="02010609060101010101" pitchFamily="49" charset="-122"/>
                          </a:rPr>
                          <m:t>0</m:t>
                        </m:r>
                      </m:sub>
                    </m:sSub>
                  </m:oMath>
                </a14:m>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阀芯与阀套同心时大端的缝隙值</a:t>
                </a:r>
                <a:endParaRPr lang="en-US" altLang="zh-CN" sz="2000" dirty="0">
                  <a:solidFill>
                    <a:schemeClr val="tx1"/>
                  </a:solidFill>
                  <a:latin typeface="黑体" panose="02010609060101010101" pitchFamily="49" charset="-122"/>
                  <a:ea typeface="黑体" panose="02010609060101010101" pitchFamily="49" charset="-122"/>
                </a:endParaRPr>
              </a:p>
              <a:p>
                <a:pPr marL="0" indent="0" algn="just">
                  <a:buNone/>
                </a:pPr>
                <a:endParaRPr lang="en-US" altLang="zh-CN" sz="200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tx1"/>
                    </a:solidFill>
                    <a:latin typeface="黑体" panose="02010609060101010101" pitchFamily="49" charset="-122"/>
                    <a:ea typeface="黑体" panose="02010609060101010101" pitchFamily="49" charset="-122"/>
                  </a:rPr>
                  <a:t>当阀芯大端接触阀套，</a:t>
                </a:r>
                <a:r>
                  <a:rPr lang="en-US" altLang="zh-CN" sz="2000" kern="0" dirty="0">
                    <a:solidFill>
                      <a:schemeClr val="tx1"/>
                    </a:solidFill>
                    <a:ea typeface="Cambria Math" panose="02040503050406030204" pitchFamily="18" charset="0"/>
                  </a:rPr>
                  <a:t> </a:t>
                </a:r>
                <a14:m>
                  <m:oMath xmlns:m="http://schemas.openxmlformats.org/officeDocument/2006/math">
                    <m:r>
                      <a:rPr lang="en-US" altLang="zh-CN" sz="2000" b="0" i="1" kern="0" smtClean="0">
                        <a:solidFill>
                          <a:schemeClr val="tx1"/>
                        </a:solidFill>
                        <a:latin typeface="Cambria Math" panose="02040503050406030204" pitchFamily="18" charset="0"/>
                        <a:ea typeface="Cambria Math" panose="02040503050406030204" pitchFamily="18" charset="0"/>
                      </a:rPr>
                      <m:t>𝑒</m:t>
                    </m:r>
                    <m:r>
                      <a:rPr lang="en-US" altLang="zh-CN" sz="2000" i="1" kern="0" smtClean="0">
                        <a:solidFill>
                          <a:schemeClr val="tx1"/>
                        </a:solidFill>
                        <a:latin typeface="Cambria Math" panose="02040503050406030204" pitchFamily="18" charset="0"/>
                        <a:ea typeface="Cambria Math" panose="02040503050406030204" pitchFamily="18" charset="0"/>
                      </a:rPr>
                      <m:t>=</m:t>
                    </m:r>
                    <m:sSub>
                      <m:sSubPr>
                        <m:ctrlPr>
                          <a:rPr lang="en-US" altLang="zh-CN" sz="2000" i="1" kern="0" smtClean="0">
                            <a:solidFill>
                              <a:schemeClr val="tx1"/>
                            </a:solidFill>
                            <a:latin typeface="Cambria Math" panose="02040503050406030204" pitchFamily="18" charset="0"/>
                            <a:ea typeface="黑体" panose="02010609060101010101" pitchFamily="49" charset="-122"/>
                          </a:rPr>
                        </m:ctrlPr>
                      </m:sSubPr>
                      <m:e>
                        <m:r>
                          <a:rPr lang="en-US" altLang="zh-CN" sz="2000" i="1" kern="0">
                            <a:solidFill>
                              <a:schemeClr val="tx1"/>
                            </a:solidFill>
                            <a:latin typeface="Cambria Math" panose="02040503050406030204" pitchFamily="18" charset="0"/>
                            <a:ea typeface="黑体" panose="02010609060101010101" pitchFamily="49" charset="-122"/>
                          </a:rPr>
                          <m:t>ℎ</m:t>
                        </m:r>
                      </m:e>
                      <m:sub>
                        <m:r>
                          <a:rPr lang="en-US" altLang="zh-CN" sz="2000" i="1" kern="0">
                            <a:solidFill>
                              <a:schemeClr val="tx1"/>
                            </a:solidFill>
                            <a:latin typeface="Cambria Math" panose="02040503050406030204" pitchFamily="18" charset="0"/>
                            <a:ea typeface="黑体" panose="02010609060101010101" pitchFamily="49" charset="-122"/>
                          </a:rPr>
                          <m:t>0</m:t>
                        </m:r>
                      </m:sub>
                    </m:sSub>
                  </m:oMath>
                </a14:m>
                <a:r>
                  <a:rPr lang="zh-CN" altLang="en-US" sz="2000" dirty="0">
                    <a:solidFill>
                      <a:schemeClr val="tx1"/>
                    </a:solidFill>
                    <a:latin typeface="黑体" panose="02010609060101010101" pitchFamily="49" charset="-122"/>
                    <a:ea typeface="黑体" panose="02010609060101010101" pitchFamily="49" charset="-122"/>
                  </a:rPr>
                  <a:t>，</a:t>
                </a:r>
                <a14:m>
                  <m:oMath xmlns:m="http://schemas.openxmlformats.org/officeDocument/2006/math">
                    <m:r>
                      <a:rPr lang="en-US" altLang="zh-CN" sz="2000" b="0" i="1" kern="0" smtClean="0">
                        <a:solidFill>
                          <a:schemeClr val="tx1"/>
                        </a:solidFill>
                        <a:latin typeface="Cambria Math" panose="02040503050406030204" pitchFamily="18" charset="0"/>
                        <a:ea typeface="Cambria Math" panose="02040503050406030204" pitchFamily="18" charset="0"/>
                      </a:rPr>
                      <m:t>𝐷</m:t>
                    </m:r>
                    <m:r>
                      <a:rPr lang="en-US" altLang="zh-CN" sz="2000" i="1" kern="0">
                        <a:solidFill>
                          <a:schemeClr val="tx1"/>
                        </a:solidFill>
                        <a:latin typeface="Cambria Math" panose="02040503050406030204" pitchFamily="18" charset="0"/>
                        <a:ea typeface="Cambria Math" panose="02040503050406030204" pitchFamily="18" charset="0"/>
                      </a:rPr>
                      <m:t>=</m:t>
                    </m:r>
                    <m:r>
                      <a:rPr lang="en-US" altLang="zh-CN" sz="2000" b="0" i="1" kern="0" smtClean="0">
                        <a:solidFill>
                          <a:schemeClr val="tx1"/>
                        </a:solidFill>
                        <a:latin typeface="Cambria Math" panose="02040503050406030204" pitchFamily="18" charset="0"/>
                        <a:ea typeface="Cambria Math" panose="02040503050406030204" pitchFamily="18" charset="0"/>
                      </a:rPr>
                      <m:t>2</m:t>
                    </m:r>
                    <m:sSub>
                      <m:sSubPr>
                        <m:ctrlPr>
                          <a:rPr lang="en-US" altLang="zh-CN" sz="2000" i="1" kern="0">
                            <a:solidFill>
                              <a:schemeClr val="tx1"/>
                            </a:solidFill>
                            <a:latin typeface="Cambria Math" panose="02040503050406030204" pitchFamily="18" charset="0"/>
                            <a:ea typeface="Cambria Math" panose="02040503050406030204" pitchFamily="18" charset="0"/>
                          </a:rPr>
                        </m:ctrlPr>
                      </m:sSubPr>
                      <m:e>
                        <m:r>
                          <a:rPr lang="en-US" altLang="zh-CN" sz="2000" i="1" kern="0">
                            <a:solidFill>
                              <a:schemeClr val="tx1"/>
                            </a:solidFill>
                            <a:latin typeface="Cambria Math" panose="02040503050406030204" pitchFamily="18" charset="0"/>
                            <a:ea typeface="Cambria Math" panose="02040503050406030204" pitchFamily="18" charset="0"/>
                          </a:rPr>
                          <m:t>𝑟</m:t>
                        </m:r>
                      </m:e>
                      <m:sub>
                        <m:r>
                          <a:rPr lang="en-US" altLang="zh-CN" sz="2000" i="1" kern="0">
                            <a:solidFill>
                              <a:schemeClr val="tx1"/>
                            </a:solidFill>
                            <a:latin typeface="Cambria Math" panose="02040503050406030204" pitchFamily="18" charset="0"/>
                            <a:ea typeface="Cambria Math" panose="02040503050406030204" pitchFamily="18" charset="0"/>
                          </a:rPr>
                          <m:t>1</m:t>
                        </m:r>
                      </m:sub>
                    </m:sSub>
                  </m:oMath>
                </a14:m>
                <a:r>
                  <a:rPr lang="zh-CN" altLang="en-US" sz="2000" dirty="0">
                    <a:solidFill>
                      <a:schemeClr val="tx1"/>
                    </a:solidFill>
                    <a:latin typeface="黑体" panose="02010609060101010101" pitchFamily="49" charset="-122"/>
                    <a:ea typeface="黑体" panose="02010609060101010101" pitchFamily="49" charset="-122"/>
                  </a:rPr>
                  <a:t>，</a:t>
                </a:r>
                <a:endParaRPr lang="en-US" altLang="zh-CN" sz="200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当</a:t>
                </a:r>
                <a14:m>
                  <m:oMath xmlns:m="http://schemas.openxmlformats.org/officeDocument/2006/math">
                    <m:r>
                      <a:rPr lang="en-US" altLang="zh-CN" sz="2000" i="1" kern="0">
                        <a:latin typeface="Cambria Math" panose="02040503050406030204" pitchFamily="18" charset="0"/>
                        <a:ea typeface="Cambria Math" panose="02040503050406030204" pitchFamily="18" charset="0"/>
                      </a:rPr>
                      <m:t>∆</m:t>
                    </m:r>
                    <m:r>
                      <a:rPr lang="en-US" altLang="zh-CN" sz="2000" i="1" kern="0">
                        <a:latin typeface="Cambria Math" panose="02040503050406030204" pitchFamily="18" charset="0"/>
                        <a:ea typeface="Cambria Math" panose="02040503050406030204" pitchFamily="18" charset="0"/>
                      </a:rPr>
                      <m:t>𝑟</m:t>
                    </m:r>
                    <m:r>
                      <a:rPr lang="en-US" altLang="zh-CN" sz="2000" b="0" i="0" kern="0" smtClean="0">
                        <a:latin typeface="Cambria Math" panose="02040503050406030204" pitchFamily="18" charset="0"/>
                        <a:ea typeface="Cambria Math" panose="02040503050406030204" pitchFamily="18" charset="0"/>
                      </a:rPr>
                      <m:t>/</m:t>
                    </m:r>
                    <m:sSub>
                      <m:sSubPr>
                        <m:ctrlPr>
                          <a:rPr lang="en-US" altLang="zh-CN" sz="2000" i="1" kern="0">
                            <a:latin typeface="Cambria Math" panose="02040503050406030204" pitchFamily="18" charset="0"/>
                            <a:ea typeface="黑体" panose="02010609060101010101" pitchFamily="49" charset="-122"/>
                          </a:rPr>
                        </m:ctrlPr>
                      </m:sSubPr>
                      <m:e>
                        <m:r>
                          <a:rPr lang="en-US" altLang="zh-CN" sz="2000" i="1" kern="0">
                            <a:latin typeface="Cambria Math" panose="02040503050406030204" pitchFamily="18" charset="0"/>
                            <a:ea typeface="黑体" panose="02010609060101010101" pitchFamily="49" charset="-122"/>
                          </a:rPr>
                          <m:t>ℎ</m:t>
                        </m:r>
                      </m:e>
                      <m:sub>
                        <m:r>
                          <a:rPr lang="en-US" altLang="zh-CN" sz="2000" i="1" kern="0">
                            <a:latin typeface="Cambria Math" panose="02040503050406030204" pitchFamily="18" charset="0"/>
                            <a:ea typeface="黑体" panose="02010609060101010101" pitchFamily="49" charset="-122"/>
                          </a:rPr>
                          <m:t>0</m:t>
                        </m:r>
                      </m:sub>
                    </m:sSub>
                    <m:r>
                      <a:rPr lang="en-US" altLang="zh-CN" sz="2000" i="1" dirty="0" smtClean="0">
                        <a:solidFill>
                          <a:schemeClr val="tx1"/>
                        </a:solidFill>
                        <a:latin typeface="Cambria Math" panose="02040503050406030204" pitchFamily="18" charset="0"/>
                        <a:ea typeface="黑体" panose="02010609060101010101" pitchFamily="49" charset="-122"/>
                      </a:rPr>
                      <m:t>=</m:t>
                    </m:r>
                    <m:r>
                      <a:rPr lang="en-US" altLang="zh-CN" sz="2000" i="1" dirty="0" smtClean="0">
                        <a:solidFill>
                          <a:schemeClr val="tx1"/>
                        </a:solidFill>
                        <a:latin typeface="Cambria Math" panose="02040503050406030204" pitchFamily="18" charset="0"/>
                        <a:ea typeface="黑体" panose="02010609060101010101" pitchFamily="49" charset="-122"/>
                      </a:rPr>
                      <m:t>0</m:t>
                    </m:r>
                    <m:r>
                      <a:rPr lang="en-US" altLang="zh-CN" sz="2000" i="1" dirty="0" smtClean="0">
                        <a:solidFill>
                          <a:schemeClr val="tx1"/>
                        </a:solidFill>
                        <a:latin typeface="Cambria Math" panose="02040503050406030204" pitchFamily="18" charset="0"/>
                        <a:ea typeface="黑体" panose="02010609060101010101" pitchFamily="49" charset="-122"/>
                      </a:rPr>
                      <m:t>.</m:t>
                    </m:r>
                    <m:r>
                      <a:rPr lang="en-US" altLang="zh-CN" sz="2000" i="1" dirty="0" smtClean="0">
                        <a:solidFill>
                          <a:schemeClr val="tx1"/>
                        </a:solidFill>
                        <a:latin typeface="Cambria Math" panose="02040503050406030204" pitchFamily="18" charset="0"/>
                        <a:ea typeface="黑体" panose="02010609060101010101" pitchFamily="49" charset="-122"/>
                      </a:rPr>
                      <m:t>9</m:t>
                    </m:r>
                  </m:oMath>
                </a14:m>
                <a:r>
                  <a:rPr lang="zh-CN" altLang="en-US" sz="2000" dirty="0">
                    <a:solidFill>
                      <a:schemeClr val="tx1"/>
                    </a:solidFill>
                    <a:latin typeface="黑体" panose="02010609060101010101" pitchFamily="49" charset="-122"/>
                    <a:ea typeface="黑体" panose="02010609060101010101" pitchFamily="49" charset="-122"/>
                  </a:rPr>
                  <a:t>时有极值：</a:t>
                </a:r>
                <a:endParaRPr lang="en-US" altLang="zh-CN" sz="2000" dirty="0">
                  <a:solidFill>
                    <a:schemeClr val="tx1"/>
                  </a:solidFill>
                  <a:latin typeface="黑体" panose="02010609060101010101" pitchFamily="49" charset="-122"/>
                  <a:ea typeface="黑体" panose="02010609060101010101" pitchFamily="49" charset="-122"/>
                </a:endParaRPr>
              </a:p>
              <a:p>
                <a:pPr marL="0" indent="0" algn="just">
                  <a:buNone/>
                </a:pPr>
                <a:endParaRPr lang="en-US" altLang="zh-CN" sz="2000" b="0" kern="0" dirty="0">
                  <a:solidFill>
                    <a:schemeClr val="tx1"/>
                  </a:solidFill>
                  <a:latin typeface="黑体" panose="02010609060101010101" pitchFamily="49" charset="-122"/>
                  <a:ea typeface="Cambria Math" panose="02040503050406030204" pitchFamily="18" charset="0"/>
                </a:endParaRPr>
              </a:p>
              <a:p>
                <a:pPr marL="0" indent="0" algn="just">
                  <a:buNone/>
                </a:pPr>
                <a:endParaRPr lang="en-US" altLang="zh-CN" sz="2000" kern="0" dirty="0">
                  <a:latin typeface="黑体" panose="02010609060101010101" pitchFamily="49" charset="-122"/>
                  <a:ea typeface="Cambria Math" panose="02040503050406030204" pitchFamily="18" charset="0"/>
                </a:endParaRPr>
              </a:p>
              <a:p>
                <a:pPr marL="0" indent="0" algn="just">
                  <a:buNone/>
                </a:pPr>
                <a:endParaRPr lang="en-US" altLang="zh-CN" sz="2000" b="0" kern="0" dirty="0">
                  <a:solidFill>
                    <a:schemeClr val="tx1"/>
                  </a:solidFill>
                  <a:latin typeface="黑体" panose="02010609060101010101" pitchFamily="49" charset="-122"/>
                  <a:ea typeface="Cambria Math" panose="02040503050406030204" pitchFamily="18" charset="0"/>
                </a:endParaRPr>
              </a:p>
              <a:p>
                <a:pPr marL="0" indent="0" algn="just">
                  <a:buNone/>
                </a:pPr>
                <a:endParaRPr lang="en-US" altLang="zh-CN" sz="2000" kern="0" dirty="0">
                  <a:latin typeface="黑体" panose="02010609060101010101" pitchFamily="49" charset="-122"/>
                  <a:ea typeface="Cambria Math" panose="02040503050406030204" pitchFamily="18" charset="0"/>
                </a:endParaRPr>
              </a:p>
              <a:p>
                <a:pPr marL="0" indent="0" algn="just">
                  <a:buNone/>
                </a:pPr>
                <a:endParaRPr lang="en-US" altLang="zh-CN" sz="2000" b="0" kern="0" dirty="0">
                  <a:solidFill>
                    <a:schemeClr val="tx1"/>
                  </a:solidFill>
                  <a:latin typeface="黑体" panose="02010609060101010101" pitchFamily="49" charset="-122"/>
                  <a:ea typeface="Cambria Math" panose="02040503050406030204" pitchFamily="18" charset="0"/>
                </a:endParaRPr>
              </a:p>
            </p:txBody>
          </p:sp>
        </mc:Choice>
        <mc:Fallback>
          <p:sp>
            <p:nvSpPr>
              <p:cNvPr id="7" name="Content Placeholder 2"/>
              <p:cNvSpPr txBox="1">
                <a:spLocks noRot="1" noChangeAspect="1" noMove="1" noResize="1" noEditPoints="1" noAdjustHandles="1" noChangeArrowheads="1" noChangeShapeType="1" noTextEdit="1"/>
              </p:cNvSpPr>
              <p:nvPr/>
            </p:nvSpPr>
            <p:spPr bwMode="auto">
              <a:xfrm>
                <a:off x="235742" y="988686"/>
                <a:ext cx="8568952" cy="1864250"/>
              </a:xfrm>
              <a:prstGeom prst="rect">
                <a:avLst/>
              </a:prstGeom>
              <a:blipFill rotWithShape="1">
                <a:blip r:embed="rId1"/>
                <a:stretch>
                  <a:fillRect l="-2" t="-34" r="5" b="-232684"/>
                </a:stretch>
              </a:blipFill>
              <a:ln w="9525">
                <a:noFill/>
                <a:miter lim="800000"/>
              </a:ln>
            </p:spPr>
            <p:txBody>
              <a:bodyPr/>
              <a:lstStyle/>
              <a:p>
                <a:r>
                  <a:rPr lang="zh-CN" altLang="en-US">
                    <a:noFill/>
                  </a:rPr>
                  <a:t> </a:t>
                </a:r>
              </a:p>
            </p:txBody>
          </p:sp>
        </mc:Fallback>
      </mc:AlternateContent>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卡紧力</a:t>
            </a:r>
            <a:endParaRPr lang="en-US" sz="3200" dirty="0">
              <a:latin typeface="黑体" panose="02010609060101010101" pitchFamily="49" charset="-122"/>
              <a:ea typeface="黑体" panose="02010609060101010101" pitchFamily="49" charset="-122"/>
            </a:endParaRP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16200000">
            <a:off x="5478011" y="2355114"/>
            <a:ext cx="2400948" cy="4645017"/>
          </a:xfrm>
        </p:spPr>
      </p:pic>
      <p:sp>
        <p:nvSpPr>
          <p:cNvPr id="6" name="文本框 5"/>
          <p:cNvSpPr txBox="1"/>
          <p:nvPr/>
        </p:nvSpPr>
        <p:spPr>
          <a:xfrm>
            <a:off x="5355046" y="5898758"/>
            <a:ext cx="2646878" cy="338554"/>
          </a:xfrm>
          <a:prstGeom prst="rect">
            <a:avLst/>
          </a:prstGeom>
          <a:noFill/>
        </p:spPr>
        <p:txBody>
          <a:bodyPr wrap="none" rtlCol="0">
            <a:spAutoFit/>
          </a:bodyPr>
          <a:lstStyle/>
          <a:p>
            <a:pPr algn="ctr">
              <a:spcBef>
                <a:spcPts val="385"/>
              </a:spcBef>
            </a:pPr>
            <a:r>
              <a:rPr lang="zh-CN" altLang="en-US" sz="1600" dirty="0">
                <a:latin typeface="黑体" panose="02010609060101010101" pitchFamily="49" charset="-122"/>
                <a:ea typeface="黑体" panose="02010609060101010101" pitchFamily="49" charset="-122"/>
              </a:rPr>
              <a:t>图</a:t>
            </a:r>
            <a:r>
              <a:rPr lang="en-US" altLang="zh-CN" sz="1600" dirty="0">
                <a:latin typeface="黑体" panose="02010609060101010101" pitchFamily="49" charset="-122"/>
                <a:ea typeface="黑体" panose="02010609060101010101" pitchFamily="49" charset="-122"/>
              </a:rPr>
              <a:t>6-5 </a:t>
            </a:r>
            <a:r>
              <a:rPr lang="zh-CN" altLang="en-US" sz="1600" dirty="0">
                <a:latin typeface="黑体" panose="02010609060101010101" pitchFamily="49" charset="-122"/>
                <a:ea typeface="黑体" panose="02010609060101010101" pitchFamily="49" charset="-122"/>
              </a:rPr>
              <a:t>径向不平衡力计算图</a:t>
            </a:r>
            <a:endParaRPr lang="zh-CN" altLang="en-US" sz="16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9" name="矩形 8"/>
              <p:cNvSpPr/>
              <p:nvPr/>
            </p:nvSpPr>
            <p:spPr>
              <a:xfrm>
                <a:off x="1965221" y="779993"/>
                <a:ext cx="4155689" cy="12175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kern="0" smtClean="0">
                          <a:solidFill>
                            <a:srgbClr val="C00000"/>
                          </a:solidFill>
                          <a:latin typeface="Cambria Math" panose="02040503050406030204" pitchFamily="18" charset="0"/>
                          <a:ea typeface="黑体" panose="02010609060101010101" pitchFamily="49" charset="-122"/>
                        </a:rPr>
                        <m:t>𝐹</m:t>
                      </m:r>
                      <m:r>
                        <a:rPr lang="en-US" altLang="zh-CN" i="1" kern="0">
                          <a:solidFill>
                            <a:srgbClr val="C00000"/>
                          </a:solidFill>
                          <a:latin typeface="Cambria Math" panose="02040503050406030204" pitchFamily="18" charset="0"/>
                          <a:ea typeface="黑体" panose="02010609060101010101" pitchFamily="49" charset="-122"/>
                        </a:rPr>
                        <m:t>=</m:t>
                      </m:r>
                      <m:f>
                        <m:fPr>
                          <m:ctrlPr>
                            <a:rPr lang="en-US" altLang="zh-CN" i="1" kern="0">
                              <a:solidFill>
                                <a:srgbClr val="C00000"/>
                              </a:solidFill>
                              <a:latin typeface="Cambria Math" panose="02040503050406030204" pitchFamily="18" charset="0"/>
                              <a:ea typeface="黑体" panose="02010609060101010101" pitchFamily="49" charset="-122"/>
                            </a:rPr>
                          </m:ctrlPr>
                        </m:fPr>
                        <m:num>
                          <m:r>
                            <a:rPr lang="en-US" altLang="zh-CN" i="1" kern="0">
                              <a:solidFill>
                                <a:srgbClr val="C00000"/>
                              </a:solidFill>
                              <a:latin typeface="Cambria Math" panose="02040503050406030204" pitchFamily="18" charset="0"/>
                              <a:ea typeface="黑体" panose="02010609060101010101" pitchFamily="49" charset="-122"/>
                            </a:rPr>
                            <m:t>2</m:t>
                          </m:r>
                          <m:r>
                            <a:rPr lang="zh-CN" altLang="en-US" i="1" kern="0">
                              <a:solidFill>
                                <a:srgbClr val="C00000"/>
                              </a:solidFill>
                              <a:latin typeface="Cambria Math" panose="02040503050406030204" pitchFamily="18" charset="0"/>
                              <a:ea typeface="黑体" panose="02010609060101010101" pitchFamily="49" charset="-122"/>
                            </a:rPr>
                            <m:t>𝜋</m:t>
                          </m:r>
                          <m:r>
                            <a:rPr lang="en-US" altLang="zh-CN" i="1" kern="0">
                              <a:solidFill>
                                <a:srgbClr val="C00000"/>
                              </a:solidFill>
                              <a:latin typeface="Cambria Math" panose="02040503050406030204" pitchFamily="18" charset="0"/>
                              <a:ea typeface="黑体" panose="02010609060101010101" pitchFamily="49" charset="-122"/>
                            </a:rPr>
                            <m:t>𝑙</m:t>
                          </m:r>
                          <m:sSub>
                            <m:sSubPr>
                              <m:ctrlPr>
                                <a:rPr lang="en-US" altLang="zh-CN" i="1" kern="0">
                                  <a:solidFill>
                                    <a:srgbClr val="C00000"/>
                                  </a:solidFill>
                                  <a:latin typeface="Cambria Math" panose="02040503050406030204" pitchFamily="18" charset="0"/>
                                  <a:ea typeface="黑体" panose="02010609060101010101" pitchFamily="49" charset="-122"/>
                                </a:rPr>
                              </m:ctrlPr>
                            </m:sSubPr>
                            <m:e>
                              <m:r>
                                <a:rPr lang="en-US" altLang="zh-CN" i="1" kern="0">
                                  <a:solidFill>
                                    <a:srgbClr val="C00000"/>
                                  </a:solidFill>
                                  <a:latin typeface="Cambria Math" panose="02040503050406030204" pitchFamily="18" charset="0"/>
                                  <a:ea typeface="黑体" panose="02010609060101010101" pitchFamily="49" charset="-122"/>
                                </a:rPr>
                                <m:t>𝑟</m:t>
                              </m:r>
                            </m:e>
                            <m:sub>
                              <m:r>
                                <a:rPr lang="en-US" altLang="zh-CN" i="1" kern="0">
                                  <a:solidFill>
                                    <a:srgbClr val="C00000"/>
                                  </a:solidFill>
                                  <a:latin typeface="Cambria Math" panose="02040503050406030204" pitchFamily="18" charset="0"/>
                                  <a:ea typeface="黑体" panose="02010609060101010101" pitchFamily="49" charset="-122"/>
                                </a:rPr>
                                <m:t>1</m:t>
                              </m:r>
                            </m:sub>
                          </m:sSub>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𝑟</m:t>
                          </m:r>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𝑝</m:t>
                          </m:r>
                        </m:num>
                        <m:den>
                          <m:r>
                            <a:rPr lang="en-US" altLang="zh-CN" i="1" kern="0">
                              <a:solidFill>
                                <a:srgbClr val="C00000"/>
                              </a:solidFill>
                              <a:latin typeface="Cambria Math" panose="02040503050406030204" pitchFamily="18" charset="0"/>
                              <a:ea typeface="黑体" panose="02010609060101010101" pitchFamily="49" charset="-122"/>
                            </a:rPr>
                            <m:t>4</m:t>
                          </m:r>
                          <m:r>
                            <a:rPr lang="en-US" altLang="zh-CN" i="1" kern="0">
                              <a:solidFill>
                                <a:srgbClr val="C00000"/>
                              </a:solidFill>
                              <a:latin typeface="Cambria Math" panose="02040503050406030204" pitchFamily="18" charset="0"/>
                              <a:ea typeface="黑体" panose="02010609060101010101" pitchFamily="49" charset="-122"/>
                            </a:rPr>
                            <m:t>𝑒</m:t>
                          </m:r>
                        </m:den>
                      </m:f>
                      <m:d>
                        <m:dPr>
                          <m:begChr m:val="["/>
                          <m:endChr m:val="]"/>
                          <m:ctrlPr>
                            <a:rPr lang="en-US" altLang="zh-CN" i="1" kern="0">
                              <a:solidFill>
                                <a:srgbClr val="C00000"/>
                              </a:solidFill>
                              <a:latin typeface="Cambria Math" panose="02040503050406030204" pitchFamily="18" charset="0"/>
                              <a:ea typeface="黑体" panose="02010609060101010101" pitchFamily="49" charset="-122"/>
                            </a:rPr>
                          </m:ctrlPr>
                        </m:dPr>
                        <m:e>
                          <m:f>
                            <m:fPr>
                              <m:ctrlPr>
                                <a:rPr lang="en-US" altLang="zh-CN" i="1" kern="0">
                                  <a:solidFill>
                                    <a:srgbClr val="C00000"/>
                                  </a:solidFill>
                                  <a:latin typeface="Cambria Math" panose="02040503050406030204" pitchFamily="18" charset="0"/>
                                  <a:ea typeface="黑体" panose="02010609060101010101" pitchFamily="49" charset="-122"/>
                                </a:rPr>
                              </m:ctrlPr>
                            </m:fPr>
                            <m:num>
                              <m:r>
                                <a:rPr lang="en-US" altLang="zh-CN" i="1" kern="0">
                                  <a:solidFill>
                                    <a:srgbClr val="C00000"/>
                                  </a:solidFill>
                                  <a:latin typeface="Cambria Math" panose="02040503050406030204" pitchFamily="18" charset="0"/>
                                  <a:ea typeface="黑体" panose="02010609060101010101" pitchFamily="49" charset="-122"/>
                                </a:rPr>
                                <m:t>1</m:t>
                              </m:r>
                            </m:num>
                            <m:den>
                              <m:rad>
                                <m:radPr>
                                  <m:degHide m:val="on"/>
                                  <m:ctrlPr>
                                    <a:rPr lang="en-US" altLang="zh-CN" i="1" kern="0">
                                      <a:solidFill>
                                        <a:srgbClr val="C00000"/>
                                      </a:solidFill>
                                      <a:latin typeface="Cambria Math" panose="02040503050406030204" pitchFamily="18" charset="0"/>
                                      <a:ea typeface="黑体" panose="02010609060101010101" pitchFamily="49" charset="-122"/>
                                    </a:rPr>
                                  </m:ctrlPr>
                                </m:radPr>
                                <m:deg/>
                                <m:e>
                                  <m:r>
                                    <a:rPr lang="en-US" altLang="zh-CN" i="1" kern="0">
                                      <a:solidFill>
                                        <a:srgbClr val="C00000"/>
                                      </a:solidFill>
                                      <a:latin typeface="Cambria Math" panose="02040503050406030204" pitchFamily="18" charset="0"/>
                                      <a:ea typeface="黑体" panose="02010609060101010101" pitchFamily="49" charset="-122"/>
                                    </a:rPr>
                                    <m:t>1</m:t>
                                  </m:r>
                                  <m:r>
                                    <a:rPr lang="en-US" altLang="zh-CN" i="1" kern="0">
                                      <a:solidFill>
                                        <a:srgbClr val="C00000"/>
                                      </a:solidFill>
                                      <a:latin typeface="Cambria Math" panose="02040503050406030204" pitchFamily="18" charset="0"/>
                                      <a:ea typeface="黑体" panose="02010609060101010101" pitchFamily="49" charset="-122"/>
                                    </a:rPr>
                                    <m:t>−</m:t>
                                  </m:r>
                                  <m:sSup>
                                    <m:sSupPr>
                                      <m:ctrlPr>
                                        <a:rPr lang="en-US" altLang="zh-CN" i="1" kern="0">
                                          <a:solidFill>
                                            <a:srgbClr val="C00000"/>
                                          </a:solidFill>
                                          <a:latin typeface="Cambria Math" panose="02040503050406030204" pitchFamily="18" charset="0"/>
                                          <a:ea typeface="黑体" panose="02010609060101010101" pitchFamily="49" charset="-122"/>
                                        </a:rPr>
                                      </m:ctrlPr>
                                    </m:sSupPr>
                                    <m:e>
                                      <m:d>
                                        <m:dPr>
                                          <m:ctrlPr>
                                            <a:rPr lang="en-US" altLang="zh-CN" i="1" kern="0">
                                              <a:solidFill>
                                                <a:srgbClr val="C00000"/>
                                              </a:solidFill>
                                              <a:latin typeface="Cambria Math" panose="02040503050406030204" pitchFamily="18" charset="0"/>
                                              <a:ea typeface="黑体" panose="02010609060101010101" pitchFamily="49" charset="-122"/>
                                            </a:rPr>
                                          </m:ctrlPr>
                                        </m:dPr>
                                        <m:e>
                                          <m:f>
                                            <m:fPr>
                                              <m:ctrlPr>
                                                <a:rPr lang="en-US" altLang="zh-CN" i="1" kern="0">
                                                  <a:solidFill>
                                                    <a:srgbClr val="C00000"/>
                                                  </a:solidFill>
                                                  <a:latin typeface="Cambria Math" panose="02040503050406030204" pitchFamily="18" charset="0"/>
                                                  <a:ea typeface="黑体" panose="02010609060101010101" pitchFamily="49" charset="-122"/>
                                                </a:rPr>
                                              </m:ctrlPr>
                                            </m:fPr>
                                            <m:num>
                                              <m:r>
                                                <a:rPr lang="en-US" altLang="zh-CN" i="1" kern="0">
                                                  <a:solidFill>
                                                    <a:srgbClr val="C00000"/>
                                                  </a:solidFill>
                                                  <a:latin typeface="Cambria Math" panose="02040503050406030204" pitchFamily="18" charset="0"/>
                                                  <a:ea typeface="黑体" panose="02010609060101010101" pitchFamily="49" charset="-122"/>
                                                </a:rPr>
                                                <m:t>2</m:t>
                                              </m:r>
                                              <m:r>
                                                <a:rPr lang="en-US" altLang="zh-CN" i="1" kern="0">
                                                  <a:solidFill>
                                                    <a:srgbClr val="C00000"/>
                                                  </a:solidFill>
                                                  <a:latin typeface="Cambria Math" panose="02040503050406030204" pitchFamily="18" charset="0"/>
                                                  <a:ea typeface="黑体" panose="02010609060101010101" pitchFamily="49" charset="-122"/>
                                                </a:rPr>
                                                <m:t>𝑒</m:t>
                                              </m:r>
                                            </m:num>
                                            <m:den>
                                              <m:r>
                                                <a:rPr lang="en-US" altLang="zh-CN" i="1" kern="0">
                                                  <a:solidFill>
                                                    <a:srgbClr val="C00000"/>
                                                  </a:solidFill>
                                                  <a:latin typeface="Cambria Math" panose="02040503050406030204" pitchFamily="18" charset="0"/>
                                                  <a:ea typeface="黑体" panose="02010609060101010101" pitchFamily="49" charset="-122"/>
                                                </a:rPr>
                                                <m:t>2</m:t>
                                              </m:r>
                                              <m:sSub>
                                                <m:sSubPr>
                                                  <m:ctrlPr>
                                                    <a:rPr lang="en-US" altLang="zh-CN" i="1" kern="0">
                                                      <a:solidFill>
                                                        <a:srgbClr val="C00000"/>
                                                      </a:solidFill>
                                                      <a:latin typeface="Cambria Math" panose="02040503050406030204" pitchFamily="18" charset="0"/>
                                                      <a:ea typeface="黑体" panose="02010609060101010101" pitchFamily="49" charset="-122"/>
                                                    </a:rPr>
                                                  </m:ctrlPr>
                                                </m:sSubPr>
                                                <m:e>
                                                  <m:r>
                                                    <a:rPr lang="en-US" altLang="zh-CN" i="1" kern="0">
                                                      <a:solidFill>
                                                        <a:srgbClr val="C00000"/>
                                                      </a:solidFill>
                                                      <a:latin typeface="Cambria Math" panose="02040503050406030204" pitchFamily="18" charset="0"/>
                                                      <a:ea typeface="黑体" panose="02010609060101010101" pitchFamily="49" charset="-122"/>
                                                    </a:rPr>
                                                    <m:t>ℎ</m:t>
                                                  </m:r>
                                                </m:e>
                                                <m:sub>
                                                  <m:r>
                                                    <a:rPr lang="en-US" altLang="zh-CN" i="1" kern="0">
                                                      <a:solidFill>
                                                        <a:srgbClr val="C00000"/>
                                                      </a:solidFill>
                                                      <a:latin typeface="Cambria Math" panose="02040503050406030204" pitchFamily="18" charset="0"/>
                                                      <a:ea typeface="黑体" panose="02010609060101010101" pitchFamily="49" charset="-122"/>
                                                    </a:rPr>
                                                    <m:t>0</m:t>
                                                  </m:r>
                                                </m:sub>
                                              </m:sSub>
                                              <m:r>
                                                <a:rPr lang="en-US" altLang="zh-CN" i="1" kern="0">
                                                  <a:solidFill>
                                                    <a:srgbClr val="C00000"/>
                                                  </a:solidFill>
                                                  <a:latin typeface="Cambria Math" panose="02040503050406030204" pitchFamily="18" charset="0"/>
                                                  <a:ea typeface="黑体" panose="02010609060101010101" pitchFamily="49" charset="-122"/>
                                                </a:rPr>
                                                <m:t>+</m:t>
                                              </m:r>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𝑟</m:t>
                                              </m:r>
                                            </m:den>
                                          </m:f>
                                        </m:e>
                                      </m:d>
                                    </m:e>
                                    <m:sup>
                                      <m:r>
                                        <a:rPr lang="en-US" altLang="zh-CN" i="1" kern="0">
                                          <a:solidFill>
                                            <a:srgbClr val="C00000"/>
                                          </a:solidFill>
                                          <a:latin typeface="Cambria Math" panose="02040503050406030204" pitchFamily="18" charset="0"/>
                                          <a:ea typeface="黑体" panose="02010609060101010101" pitchFamily="49" charset="-122"/>
                                        </a:rPr>
                                        <m:t>2</m:t>
                                      </m:r>
                                    </m:sup>
                                  </m:sSup>
                                </m:e>
                              </m:rad>
                            </m:den>
                          </m:f>
                          <m:r>
                            <a:rPr lang="en-US" altLang="zh-CN" i="1" kern="0">
                              <a:solidFill>
                                <a:srgbClr val="C00000"/>
                              </a:solidFill>
                              <a:latin typeface="Cambria Math" panose="02040503050406030204" pitchFamily="18" charset="0"/>
                              <a:ea typeface="黑体" panose="02010609060101010101" pitchFamily="49" charset="-122"/>
                            </a:rPr>
                            <m:t>−</m:t>
                          </m:r>
                          <m:r>
                            <a:rPr lang="en-US" altLang="zh-CN" i="1" kern="0">
                              <a:solidFill>
                                <a:srgbClr val="C00000"/>
                              </a:solidFill>
                              <a:latin typeface="Cambria Math" panose="02040503050406030204" pitchFamily="18" charset="0"/>
                              <a:ea typeface="黑体" panose="02010609060101010101" pitchFamily="49" charset="-122"/>
                            </a:rPr>
                            <m:t>1</m:t>
                          </m:r>
                        </m:e>
                      </m:d>
                    </m:oMath>
                  </m:oMathPara>
                </a14:m>
                <a:endParaRPr lang="zh-CN" altLang="en-US" dirty="0"/>
              </a:p>
            </p:txBody>
          </p:sp>
        </mc:Choice>
        <mc:Fallback>
          <p:sp>
            <p:nvSpPr>
              <p:cNvPr id="9" name="矩形 8"/>
              <p:cNvSpPr>
                <a:spLocks noRot="1" noChangeAspect="1" noMove="1" noResize="1" noEditPoints="1" noAdjustHandles="1" noChangeArrowheads="1" noChangeShapeType="1" noTextEdit="1"/>
              </p:cNvSpPr>
              <p:nvPr/>
            </p:nvSpPr>
            <p:spPr>
              <a:xfrm>
                <a:off x="1965221" y="779993"/>
                <a:ext cx="4155689" cy="1217513"/>
              </a:xfrm>
              <a:prstGeom prst="rect">
                <a:avLst/>
              </a:prstGeom>
              <a:blipFill rotWithShape="1">
                <a:blip r:embed="rId3"/>
                <a:stretch>
                  <a:fillRect l="-13" t="-17" r="3" b="-3970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矩形 9"/>
              <p:cNvSpPr/>
              <p:nvPr/>
            </p:nvSpPr>
            <p:spPr>
              <a:xfrm>
                <a:off x="323528" y="3243689"/>
                <a:ext cx="3807324" cy="144187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en-US" altLang="zh-CN" i="1" kern="0" smtClean="0">
                              <a:solidFill>
                                <a:srgbClr val="C00000"/>
                              </a:solidFill>
                              <a:latin typeface="Cambria Math" panose="02040503050406030204" pitchFamily="18" charset="0"/>
                              <a:ea typeface="黑体" panose="02010609060101010101" pitchFamily="49" charset="-122"/>
                            </a:rPr>
                          </m:ctrlPr>
                        </m:fPr>
                        <m:num>
                          <m:r>
                            <a:rPr lang="en-US" altLang="zh-CN" b="0" i="1" kern="0" smtClean="0">
                              <a:solidFill>
                                <a:srgbClr val="C00000"/>
                              </a:solidFill>
                              <a:latin typeface="Cambria Math" panose="02040503050406030204" pitchFamily="18" charset="0"/>
                              <a:ea typeface="黑体" panose="02010609060101010101" pitchFamily="49" charset="-122"/>
                            </a:rPr>
                            <m:t>𝐹</m:t>
                          </m:r>
                        </m:num>
                        <m:den>
                          <m:r>
                            <a:rPr lang="en-US" altLang="zh-CN" b="0" i="1" kern="0" smtClean="0">
                              <a:solidFill>
                                <a:srgbClr val="C00000"/>
                              </a:solidFill>
                              <a:latin typeface="Cambria Math" panose="02040503050406030204" pitchFamily="18" charset="0"/>
                              <a:ea typeface="黑体" panose="02010609060101010101" pitchFamily="49" charset="-122"/>
                            </a:rPr>
                            <m:t>𝑙𝐷</m:t>
                          </m:r>
                          <m:r>
                            <a:rPr lang="en-US" altLang="zh-CN" b="0" i="1" kern="0" smtClean="0">
                              <a:solidFill>
                                <a:srgbClr val="C00000"/>
                              </a:solidFill>
                              <a:latin typeface="Cambria Math" panose="02040503050406030204" pitchFamily="18" charset="0"/>
                              <a:ea typeface="Cambria Math" panose="02040503050406030204" pitchFamily="18" charset="0"/>
                            </a:rPr>
                            <m:t>∆</m:t>
                          </m:r>
                          <m:r>
                            <a:rPr lang="en-US" altLang="zh-CN" b="0" i="1" kern="0" smtClean="0">
                              <a:solidFill>
                                <a:srgbClr val="C00000"/>
                              </a:solidFill>
                              <a:latin typeface="Cambria Math" panose="02040503050406030204" pitchFamily="18" charset="0"/>
                              <a:ea typeface="Cambria Math" panose="02040503050406030204" pitchFamily="18" charset="0"/>
                            </a:rPr>
                            <m:t>𝑝</m:t>
                          </m:r>
                        </m:den>
                      </m:f>
                      <m:r>
                        <a:rPr lang="en-US" altLang="zh-CN" i="1" kern="0">
                          <a:solidFill>
                            <a:srgbClr val="C00000"/>
                          </a:solidFill>
                          <a:latin typeface="Cambria Math" panose="02040503050406030204" pitchFamily="18" charset="0"/>
                          <a:ea typeface="黑体" panose="02010609060101010101" pitchFamily="49" charset="-122"/>
                        </a:rPr>
                        <m:t>≈</m:t>
                      </m:r>
                      <m:f>
                        <m:fPr>
                          <m:ctrlPr>
                            <a:rPr lang="en-US" altLang="zh-CN" i="1" kern="0" smtClean="0">
                              <a:solidFill>
                                <a:srgbClr val="C00000"/>
                              </a:solidFill>
                              <a:latin typeface="Cambria Math" panose="02040503050406030204" pitchFamily="18" charset="0"/>
                              <a:ea typeface="黑体" panose="02010609060101010101" pitchFamily="49" charset="-122"/>
                            </a:rPr>
                          </m:ctrlPr>
                        </m:fPr>
                        <m:num>
                          <m:r>
                            <a:rPr lang="zh-CN" altLang="en-US" i="1" kern="0" smtClean="0">
                              <a:solidFill>
                                <a:srgbClr val="C00000"/>
                              </a:solidFill>
                              <a:latin typeface="Cambria Math" panose="02040503050406030204" pitchFamily="18" charset="0"/>
                              <a:ea typeface="黑体" panose="02010609060101010101" pitchFamily="49" charset="-122"/>
                            </a:rPr>
                            <m:t>𝜋</m:t>
                          </m:r>
                        </m:num>
                        <m:den>
                          <m:r>
                            <a:rPr lang="en-US" altLang="zh-CN" b="0" i="1" kern="0" smtClean="0">
                              <a:solidFill>
                                <a:srgbClr val="C00000"/>
                              </a:solidFill>
                              <a:latin typeface="Cambria Math" panose="02040503050406030204" pitchFamily="18" charset="0"/>
                              <a:ea typeface="黑体" panose="02010609060101010101" pitchFamily="49" charset="-122"/>
                            </a:rPr>
                            <m:t>4</m:t>
                          </m:r>
                        </m:den>
                      </m:f>
                      <m:d>
                        <m:dPr>
                          <m:ctrlPr>
                            <a:rPr lang="en-US" altLang="zh-CN" i="1" kern="0" smtClean="0">
                              <a:solidFill>
                                <a:srgbClr val="C00000"/>
                              </a:solidFill>
                              <a:latin typeface="Cambria Math" panose="02040503050406030204" pitchFamily="18" charset="0"/>
                              <a:ea typeface="黑体" panose="02010609060101010101" pitchFamily="49" charset="-122"/>
                            </a:rPr>
                          </m:ctrlPr>
                        </m:dPr>
                        <m:e>
                          <m:f>
                            <m:fPr>
                              <m:ctrlPr>
                                <a:rPr lang="en-US" altLang="zh-CN" i="1" kern="0" smtClean="0">
                                  <a:solidFill>
                                    <a:srgbClr val="C00000"/>
                                  </a:solidFill>
                                  <a:latin typeface="Cambria Math" panose="02040503050406030204" pitchFamily="18" charset="0"/>
                                  <a:ea typeface="黑体" panose="02010609060101010101" pitchFamily="49" charset="-122"/>
                                </a:rPr>
                              </m:ctrlPr>
                            </m:fPr>
                            <m:num>
                              <m:r>
                                <a:rPr lang="en-US" altLang="zh-CN" i="1" kern="0" smtClean="0">
                                  <a:solidFill>
                                    <a:srgbClr val="C00000"/>
                                  </a:solidFill>
                                  <a:latin typeface="Cambria Math" panose="02040503050406030204" pitchFamily="18" charset="0"/>
                                  <a:ea typeface="Cambria Math" panose="02040503050406030204" pitchFamily="18" charset="0"/>
                                </a:rPr>
                                <m:t>∆</m:t>
                              </m:r>
                              <m:r>
                                <a:rPr lang="en-US" altLang="zh-CN" b="0" i="1" kern="0" smtClean="0">
                                  <a:solidFill>
                                    <a:srgbClr val="C00000"/>
                                  </a:solidFill>
                                  <a:latin typeface="Cambria Math" panose="02040503050406030204" pitchFamily="18" charset="0"/>
                                  <a:ea typeface="Cambria Math" panose="02040503050406030204" pitchFamily="18" charset="0"/>
                                </a:rPr>
                                <m:t>𝑟</m:t>
                              </m:r>
                            </m:num>
                            <m:den>
                              <m:sSub>
                                <m:sSubPr>
                                  <m:ctrlPr>
                                    <a:rPr lang="en-US" altLang="zh-CN" i="1" kern="0" smtClean="0">
                                      <a:solidFill>
                                        <a:srgbClr val="C00000"/>
                                      </a:solidFill>
                                      <a:latin typeface="Cambria Math" panose="02040503050406030204" pitchFamily="18" charset="0"/>
                                      <a:ea typeface="黑体" panose="02010609060101010101" pitchFamily="49" charset="-122"/>
                                    </a:rPr>
                                  </m:ctrlPr>
                                </m:sSubPr>
                                <m:e>
                                  <m:r>
                                    <a:rPr lang="en-US" altLang="zh-CN" b="0" i="1" kern="0" smtClean="0">
                                      <a:solidFill>
                                        <a:srgbClr val="C00000"/>
                                      </a:solidFill>
                                      <a:latin typeface="Cambria Math" panose="02040503050406030204" pitchFamily="18" charset="0"/>
                                      <a:ea typeface="黑体" panose="02010609060101010101" pitchFamily="49" charset="-122"/>
                                    </a:rPr>
                                    <m:t>ℎ</m:t>
                                  </m:r>
                                </m:e>
                                <m:sub>
                                  <m:r>
                                    <a:rPr lang="en-US" altLang="zh-CN" b="0" i="1" kern="0" smtClean="0">
                                      <a:solidFill>
                                        <a:srgbClr val="C00000"/>
                                      </a:solidFill>
                                      <a:latin typeface="Cambria Math" panose="02040503050406030204" pitchFamily="18" charset="0"/>
                                      <a:ea typeface="黑体" panose="02010609060101010101" pitchFamily="49" charset="-122"/>
                                    </a:rPr>
                                    <m:t>0</m:t>
                                  </m:r>
                                </m:sub>
                              </m:sSub>
                            </m:den>
                          </m:f>
                        </m:e>
                      </m:d>
                      <m:d>
                        <m:dPr>
                          <m:begChr m:val="["/>
                          <m:endChr m:val="]"/>
                          <m:ctrlPr>
                            <a:rPr lang="en-US" altLang="zh-CN" i="1" kern="0" smtClean="0">
                              <a:solidFill>
                                <a:srgbClr val="C00000"/>
                              </a:solidFill>
                              <a:latin typeface="Cambria Math" panose="02040503050406030204" pitchFamily="18" charset="0"/>
                              <a:ea typeface="黑体" panose="02010609060101010101" pitchFamily="49" charset="-122"/>
                            </a:rPr>
                          </m:ctrlPr>
                        </m:dPr>
                        <m:e>
                          <m:f>
                            <m:fPr>
                              <m:ctrlPr>
                                <a:rPr lang="en-US" altLang="zh-CN" i="1" kern="0" smtClean="0">
                                  <a:solidFill>
                                    <a:srgbClr val="C00000"/>
                                  </a:solidFill>
                                  <a:latin typeface="Cambria Math" panose="02040503050406030204" pitchFamily="18" charset="0"/>
                                  <a:ea typeface="黑体" panose="02010609060101010101" pitchFamily="49" charset="-122"/>
                                </a:rPr>
                              </m:ctrlPr>
                            </m:fPr>
                            <m:num>
                              <m:r>
                                <a:rPr lang="en-US" altLang="zh-CN" b="0" i="1" kern="0" smtClean="0">
                                  <a:solidFill>
                                    <a:srgbClr val="C00000"/>
                                  </a:solidFill>
                                  <a:latin typeface="Cambria Math" panose="02040503050406030204" pitchFamily="18" charset="0"/>
                                  <a:ea typeface="黑体" panose="02010609060101010101" pitchFamily="49" charset="-122"/>
                                </a:rPr>
                                <m:t>2</m:t>
                              </m:r>
                              <m:r>
                                <a:rPr lang="en-US" altLang="zh-CN" b="0" i="1" kern="0" smtClean="0">
                                  <a:solidFill>
                                    <a:srgbClr val="C00000"/>
                                  </a:solidFill>
                                  <a:latin typeface="Cambria Math" panose="02040503050406030204" pitchFamily="18" charset="0"/>
                                  <a:ea typeface="黑体" panose="02010609060101010101" pitchFamily="49" charset="-122"/>
                                </a:rPr>
                                <m:t>+</m:t>
                              </m:r>
                              <m:f>
                                <m:fPr>
                                  <m:ctrlPr>
                                    <a:rPr lang="en-US" altLang="zh-CN" b="0" i="1" kern="0" smtClean="0">
                                      <a:solidFill>
                                        <a:srgbClr val="C00000"/>
                                      </a:solidFill>
                                      <a:latin typeface="Cambria Math" panose="02040503050406030204" pitchFamily="18" charset="0"/>
                                      <a:ea typeface="黑体" panose="02010609060101010101" pitchFamily="49" charset="-122"/>
                                    </a:rPr>
                                  </m:ctrlPr>
                                </m:fPr>
                                <m:num>
                                  <m:r>
                                    <a:rPr lang="en-US" altLang="zh-CN" b="0" i="1" kern="0" smtClean="0">
                                      <a:solidFill>
                                        <a:srgbClr val="C00000"/>
                                      </a:solidFill>
                                      <a:latin typeface="Cambria Math" panose="02040503050406030204" pitchFamily="18" charset="0"/>
                                      <a:ea typeface="Cambria Math" panose="02040503050406030204" pitchFamily="18" charset="0"/>
                                    </a:rPr>
                                    <m:t>∆</m:t>
                                  </m:r>
                                  <m:r>
                                    <a:rPr lang="en-US" altLang="zh-CN" b="0" i="1" kern="0" smtClean="0">
                                      <a:solidFill>
                                        <a:srgbClr val="C00000"/>
                                      </a:solidFill>
                                      <a:latin typeface="Cambria Math" panose="02040503050406030204" pitchFamily="18" charset="0"/>
                                      <a:ea typeface="Cambria Math" panose="02040503050406030204" pitchFamily="18" charset="0"/>
                                    </a:rPr>
                                    <m:t>𝑟</m:t>
                                  </m:r>
                                </m:num>
                                <m:den>
                                  <m:sSub>
                                    <m:sSubPr>
                                      <m:ctrlPr>
                                        <a:rPr lang="en-US" altLang="zh-CN" b="0" i="1" kern="0" smtClean="0">
                                          <a:solidFill>
                                            <a:srgbClr val="C00000"/>
                                          </a:solidFill>
                                          <a:latin typeface="Cambria Math" panose="02040503050406030204" pitchFamily="18" charset="0"/>
                                          <a:ea typeface="黑体" panose="02010609060101010101" pitchFamily="49" charset="-122"/>
                                        </a:rPr>
                                      </m:ctrlPr>
                                    </m:sSubPr>
                                    <m:e>
                                      <m:r>
                                        <a:rPr lang="en-US" altLang="zh-CN" b="0" i="1" kern="0" smtClean="0">
                                          <a:solidFill>
                                            <a:srgbClr val="C00000"/>
                                          </a:solidFill>
                                          <a:latin typeface="Cambria Math" panose="02040503050406030204" pitchFamily="18" charset="0"/>
                                          <a:ea typeface="黑体" panose="02010609060101010101" pitchFamily="49" charset="-122"/>
                                        </a:rPr>
                                        <m:t>ℎ</m:t>
                                      </m:r>
                                    </m:e>
                                    <m:sub>
                                      <m:r>
                                        <a:rPr lang="en-US" altLang="zh-CN" b="0" i="1" kern="0" smtClean="0">
                                          <a:solidFill>
                                            <a:srgbClr val="C00000"/>
                                          </a:solidFill>
                                          <a:latin typeface="Cambria Math" panose="02040503050406030204" pitchFamily="18" charset="0"/>
                                          <a:ea typeface="黑体" panose="02010609060101010101" pitchFamily="49" charset="-122"/>
                                        </a:rPr>
                                        <m:t>0</m:t>
                                      </m:r>
                                    </m:sub>
                                  </m:sSub>
                                </m:den>
                              </m:f>
                            </m:num>
                            <m:den>
                              <m:rad>
                                <m:radPr>
                                  <m:degHide m:val="on"/>
                                  <m:ctrlPr>
                                    <a:rPr lang="en-US" altLang="zh-CN" i="1" kern="0" smtClean="0">
                                      <a:solidFill>
                                        <a:srgbClr val="C00000"/>
                                      </a:solidFill>
                                      <a:latin typeface="Cambria Math" panose="02040503050406030204" pitchFamily="18" charset="0"/>
                                      <a:ea typeface="黑体" panose="02010609060101010101" pitchFamily="49" charset="-122"/>
                                    </a:rPr>
                                  </m:ctrlPr>
                                </m:radPr>
                                <m:deg/>
                                <m:e>
                                  <m:r>
                                    <a:rPr lang="en-US" altLang="zh-CN" b="0" i="1" kern="0" smtClean="0">
                                      <a:solidFill>
                                        <a:srgbClr val="C00000"/>
                                      </a:solidFill>
                                      <a:latin typeface="Cambria Math" panose="02040503050406030204" pitchFamily="18" charset="0"/>
                                      <a:ea typeface="黑体" panose="02010609060101010101" pitchFamily="49" charset="-122"/>
                                    </a:rPr>
                                    <m:t>4</m:t>
                                  </m:r>
                                  <m:f>
                                    <m:fPr>
                                      <m:ctrlPr>
                                        <a:rPr lang="en-US" altLang="zh-CN" b="0" i="1" kern="0" smtClean="0">
                                          <a:solidFill>
                                            <a:srgbClr val="C00000"/>
                                          </a:solidFill>
                                          <a:latin typeface="Cambria Math" panose="02040503050406030204" pitchFamily="18" charset="0"/>
                                          <a:ea typeface="黑体" panose="02010609060101010101" pitchFamily="49" charset="-122"/>
                                        </a:rPr>
                                      </m:ctrlPr>
                                    </m:fPr>
                                    <m:num>
                                      <m:r>
                                        <a:rPr lang="en-US" altLang="zh-CN" b="0" i="1" kern="0" smtClean="0">
                                          <a:solidFill>
                                            <a:srgbClr val="C00000"/>
                                          </a:solidFill>
                                          <a:latin typeface="Cambria Math" panose="02040503050406030204" pitchFamily="18" charset="0"/>
                                          <a:ea typeface="Cambria Math" panose="02040503050406030204" pitchFamily="18" charset="0"/>
                                        </a:rPr>
                                        <m:t>∆</m:t>
                                      </m:r>
                                      <m:r>
                                        <a:rPr lang="en-US" altLang="zh-CN" b="0" i="1" kern="0" smtClean="0">
                                          <a:solidFill>
                                            <a:srgbClr val="C00000"/>
                                          </a:solidFill>
                                          <a:latin typeface="Cambria Math" panose="02040503050406030204" pitchFamily="18" charset="0"/>
                                          <a:ea typeface="Cambria Math" panose="02040503050406030204" pitchFamily="18" charset="0"/>
                                        </a:rPr>
                                        <m:t>𝑟</m:t>
                                      </m:r>
                                    </m:num>
                                    <m:den>
                                      <m:sSub>
                                        <m:sSubPr>
                                          <m:ctrlPr>
                                            <a:rPr lang="en-US" altLang="zh-CN" b="0" i="1" kern="0" smtClean="0">
                                              <a:solidFill>
                                                <a:srgbClr val="C00000"/>
                                              </a:solidFill>
                                              <a:latin typeface="Cambria Math" panose="02040503050406030204" pitchFamily="18" charset="0"/>
                                              <a:ea typeface="黑体" panose="02010609060101010101" pitchFamily="49" charset="-122"/>
                                            </a:rPr>
                                          </m:ctrlPr>
                                        </m:sSubPr>
                                        <m:e>
                                          <m:r>
                                            <a:rPr lang="en-US" altLang="zh-CN" b="0" i="1" kern="0" smtClean="0">
                                              <a:solidFill>
                                                <a:srgbClr val="C00000"/>
                                              </a:solidFill>
                                              <a:latin typeface="Cambria Math" panose="02040503050406030204" pitchFamily="18" charset="0"/>
                                              <a:ea typeface="黑体" panose="02010609060101010101" pitchFamily="49" charset="-122"/>
                                            </a:rPr>
                                            <m:t>ℎ</m:t>
                                          </m:r>
                                        </m:e>
                                        <m:sub>
                                          <m:r>
                                            <a:rPr lang="en-US" altLang="zh-CN" b="0" i="1" kern="0" smtClean="0">
                                              <a:solidFill>
                                                <a:srgbClr val="C00000"/>
                                              </a:solidFill>
                                              <a:latin typeface="Cambria Math" panose="02040503050406030204" pitchFamily="18" charset="0"/>
                                              <a:ea typeface="黑体" panose="02010609060101010101" pitchFamily="49" charset="-122"/>
                                            </a:rPr>
                                            <m:t>0</m:t>
                                          </m:r>
                                        </m:sub>
                                      </m:sSub>
                                    </m:den>
                                  </m:f>
                                  <m:r>
                                    <a:rPr lang="en-US" altLang="zh-CN" b="0" i="1" kern="0" smtClean="0">
                                      <a:solidFill>
                                        <a:srgbClr val="C00000"/>
                                      </a:solidFill>
                                      <a:latin typeface="Cambria Math" panose="02040503050406030204" pitchFamily="18" charset="0"/>
                                      <a:ea typeface="黑体" panose="02010609060101010101" pitchFamily="49" charset="-122"/>
                                    </a:rPr>
                                    <m:t>+</m:t>
                                  </m:r>
                                  <m:sSup>
                                    <m:sSupPr>
                                      <m:ctrlPr>
                                        <a:rPr lang="en-US" altLang="zh-CN" b="0" i="1" kern="0" smtClean="0">
                                          <a:solidFill>
                                            <a:srgbClr val="C00000"/>
                                          </a:solidFill>
                                          <a:latin typeface="Cambria Math" panose="02040503050406030204" pitchFamily="18" charset="0"/>
                                          <a:ea typeface="黑体" panose="02010609060101010101" pitchFamily="49" charset="-122"/>
                                        </a:rPr>
                                      </m:ctrlPr>
                                    </m:sSupPr>
                                    <m:e>
                                      <m:d>
                                        <m:dPr>
                                          <m:ctrlPr>
                                            <a:rPr lang="en-US" altLang="zh-CN" b="0" i="1" kern="0" smtClean="0">
                                              <a:solidFill>
                                                <a:srgbClr val="C00000"/>
                                              </a:solidFill>
                                              <a:latin typeface="Cambria Math" panose="02040503050406030204" pitchFamily="18" charset="0"/>
                                              <a:ea typeface="黑体" panose="02010609060101010101" pitchFamily="49" charset="-122"/>
                                            </a:rPr>
                                          </m:ctrlPr>
                                        </m:dPr>
                                        <m:e>
                                          <m:f>
                                            <m:fPr>
                                              <m:ctrlPr>
                                                <a:rPr lang="en-US" altLang="zh-CN" i="1" kern="0">
                                                  <a:solidFill>
                                                    <a:srgbClr val="C00000"/>
                                                  </a:solidFill>
                                                  <a:latin typeface="Cambria Math" panose="02040503050406030204" pitchFamily="18" charset="0"/>
                                                  <a:ea typeface="黑体" panose="02010609060101010101" pitchFamily="49" charset="-122"/>
                                                </a:rPr>
                                              </m:ctrlPr>
                                            </m:fPr>
                                            <m:num>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𝑟</m:t>
                                              </m:r>
                                            </m:num>
                                            <m:den>
                                              <m:sSub>
                                                <m:sSubPr>
                                                  <m:ctrlPr>
                                                    <a:rPr lang="en-US" altLang="zh-CN" i="1" kern="0">
                                                      <a:solidFill>
                                                        <a:srgbClr val="C00000"/>
                                                      </a:solidFill>
                                                      <a:latin typeface="Cambria Math" panose="02040503050406030204" pitchFamily="18" charset="0"/>
                                                      <a:ea typeface="黑体" panose="02010609060101010101" pitchFamily="49" charset="-122"/>
                                                    </a:rPr>
                                                  </m:ctrlPr>
                                                </m:sSubPr>
                                                <m:e>
                                                  <m:r>
                                                    <a:rPr lang="en-US" altLang="zh-CN" i="1" kern="0">
                                                      <a:solidFill>
                                                        <a:srgbClr val="C00000"/>
                                                      </a:solidFill>
                                                      <a:latin typeface="Cambria Math" panose="02040503050406030204" pitchFamily="18" charset="0"/>
                                                      <a:ea typeface="黑体" panose="02010609060101010101" pitchFamily="49" charset="-122"/>
                                                    </a:rPr>
                                                    <m:t>ℎ</m:t>
                                                  </m:r>
                                                </m:e>
                                                <m:sub>
                                                  <m:r>
                                                    <a:rPr lang="en-US" altLang="zh-CN" i="1" kern="0">
                                                      <a:solidFill>
                                                        <a:srgbClr val="C00000"/>
                                                      </a:solidFill>
                                                      <a:latin typeface="Cambria Math" panose="02040503050406030204" pitchFamily="18" charset="0"/>
                                                      <a:ea typeface="黑体" panose="02010609060101010101" pitchFamily="49" charset="-122"/>
                                                    </a:rPr>
                                                    <m:t>0</m:t>
                                                  </m:r>
                                                </m:sub>
                                              </m:sSub>
                                            </m:den>
                                          </m:f>
                                        </m:e>
                                      </m:d>
                                    </m:e>
                                    <m:sup>
                                      <m:r>
                                        <a:rPr lang="en-US" altLang="zh-CN" b="0" i="1" kern="0" smtClean="0">
                                          <a:solidFill>
                                            <a:srgbClr val="C00000"/>
                                          </a:solidFill>
                                          <a:latin typeface="Cambria Math" panose="02040503050406030204" pitchFamily="18" charset="0"/>
                                          <a:ea typeface="黑体" panose="02010609060101010101" pitchFamily="49" charset="-122"/>
                                        </a:rPr>
                                        <m:t>2</m:t>
                                      </m:r>
                                    </m:sup>
                                  </m:sSup>
                                </m:e>
                              </m:rad>
                            </m:den>
                          </m:f>
                          <m:r>
                            <a:rPr lang="en-US" altLang="zh-CN" b="0" i="1" kern="0" smtClean="0">
                              <a:solidFill>
                                <a:srgbClr val="C00000"/>
                              </a:solidFill>
                              <a:latin typeface="Cambria Math" panose="02040503050406030204" pitchFamily="18" charset="0"/>
                              <a:ea typeface="黑体" panose="02010609060101010101" pitchFamily="49" charset="-122"/>
                            </a:rPr>
                            <m:t>−</m:t>
                          </m:r>
                          <m:r>
                            <a:rPr lang="en-US" altLang="zh-CN" b="0" i="1" kern="0" smtClean="0">
                              <a:solidFill>
                                <a:srgbClr val="C00000"/>
                              </a:solidFill>
                              <a:latin typeface="Cambria Math" panose="02040503050406030204" pitchFamily="18" charset="0"/>
                              <a:ea typeface="黑体" panose="02010609060101010101" pitchFamily="49" charset="-122"/>
                            </a:rPr>
                            <m:t>1</m:t>
                          </m:r>
                        </m:e>
                      </m:d>
                    </m:oMath>
                  </m:oMathPara>
                </a14:m>
                <a:endParaRPr lang="en-US" altLang="zh-CN" kern="0" dirty="0">
                  <a:solidFill>
                    <a:srgbClr val="C00000"/>
                  </a:solidFill>
                  <a:ea typeface="黑体" panose="02010609060101010101" pitchFamily="49" charset="-122"/>
                </a:endParaRPr>
              </a:p>
            </p:txBody>
          </p:sp>
        </mc:Choice>
        <mc:Fallback>
          <p:sp>
            <p:nvSpPr>
              <p:cNvPr id="10" name="矩形 9"/>
              <p:cNvSpPr>
                <a:spLocks noRot="1" noChangeAspect="1" noMove="1" noResize="1" noEditPoints="1" noAdjustHandles="1" noChangeArrowheads="1" noChangeShapeType="1" noTextEdit="1"/>
              </p:cNvSpPr>
              <p:nvPr/>
            </p:nvSpPr>
            <p:spPr>
              <a:xfrm>
                <a:off x="323528" y="3243689"/>
                <a:ext cx="3807324" cy="1441870"/>
              </a:xfrm>
              <a:prstGeom prst="rect">
                <a:avLst/>
              </a:prstGeom>
              <a:blipFill rotWithShape="1">
                <a:blip r:embed="rId4"/>
                <a:stretch>
                  <a:fillRect l="-8" t="-8" r="5" b="-1797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 name="矩形 1"/>
              <p:cNvSpPr/>
              <p:nvPr/>
            </p:nvSpPr>
            <p:spPr>
              <a:xfrm>
                <a:off x="1115616" y="5508765"/>
                <a:ext cx="2014654" cy="369332"/>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altLang="zh-CN" i="1" kern="0">
                              <a:solidFill>
                                <a:srgbClr val="C00000"/>
                              </a:solidFill>
                              <a:latin typeface="Cambria Math" panose="02040503050406030204" pitchFamily="18" charset="0"/>
                              <a:ea typeface="黑体" panose="02010609060101010101" pitchFamily="49" charset="-122"/>
                            </a:rPr>
                          </m:ctrlPr>
                        </m:sSubPr>
                        <m:e>
                          <m:r>
                            <a:rPr lang="en-US" altLang="zh-CN" i="1" kern="0">
                              <a:solidFill>
                                <a:srgbClr val="C00000"/>
                              </a:solidFill>
                              <a:latin typeface="Cambria Math" panose="02040503050406030204" pitchFamily="18" charset="0"/>
                              <a:ea typeface="黑体" panose="02010609060101010101" pitchFamily="49" charset="-122"/>
                            </a:rPr>
                            <m:t>𝐹</m:t>
                          </m:r>
                        </m:e>
                        <m:sub>
                          <m:r>
                            <a:rPr lang="en-US" altLang="zh-CN" i="1" kern="0">
                              <a:solidFill>
                                <a:srgbClr val="C00000"/>
                              </a:solidFill>
                              <a:latin typeface="Cambria Math" panose="02040503050406030204" pitchFamily="18" charset="0"/>
                              <a:ea typeface="黑体" panose="02010609060101010101" pitchFamily="49" charset="-122"/>
                            </a:rPr>
                            <m:t>𝑚𝑎𝑥</m:t>
                          </m:r>
                        </m:sub>
                      </m:sSub>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0</m:t>
                      </m:r>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27</m:t>
                      </m:r>
                      <m:r>
                        <a:rPr lang="en-US" altLang="zh-CN" i="1" kern="0">
                          <a:solidFill>
                            <a:srgbClr val="C00000"/>
                          </a:solidFill>
                          <a:latin typeface="Cambria Math" panose="02040503050406030204" pitchFamily="18" charset="0"/>
                          <a:ea typeface="Cambria Math" panose="02040503050406030204" pitchFamily="18" charset="0"/>
                        </a:rPr>
                        <m:t>𝑙𝐷</m:t>
                      </m:r>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𝑝</m:t>
                      </m:r>
                    </m:oMath>
                  </m:oMathPara>
                </a14:m>
                <a:endParaRPr lang="en-US" altLang="zh-CN" kern="0" dirty="0">
                  <a:solidFill>
                    <a:srgbClr val="C00000"/>
                  </a:solidFill>
                  <a:latin typeface="黑体" panose="02010609060101010101" pitchFamily="49" charset="-122"/>
                  <a:ea typeface="Cambria Math" panose="02040503050406030204" pitchFamily="18" charset="0"/>
                </a:endParaRPr>
              </a:p>
            </p:txBody>
          </p:sp>
        </mc:Choice>
        <mc:Fallback>
          <p:sp>
            <p:nvSpPr>
              <p:cNvPr id="2" name="矩形 1"/>
              <p:cNvSpPr>
                <a:spLocks noRot="1" noChangeAspect="1" noMove="1" noResize="1" noEditPoints="1" noAdjustHandles="1" noChangeArrowheads="1" noChangeShapeType="1" noTextEdit="1"/>
              </p:cNvSpPr>
              <p:nvPr/>
            </p:nvSpPr>
            <p:spPr>
              <a:xfrm>
                <a:off x="1115616" y="5508765"/>
                <a:ext cx="2014654" cy="369332"/>
              </a:xfrm>
              <a:prstGeom prst="rect">
                <a:avLst/>
              </a:prstGeom>
              <a:blipFill rotWithShape="1">
                <a:blip r:embed="rId5"/>
                <a:stretch>
                  <a:fillRect l="-28" t="-38" r="18" b="145"/>
                </a:stretch>
              </a:blipFill>
            </p:spPr>
            <p:txBody>
              <a:bodyPr/>
              <a:lstStyle/>
              <a:p>
                <a:r>
                  <a:rPr lang="zh-CN" altLang="en-US">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卡紧力</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403087" y="980728"/>
            <a:ext cx="8208912" cy="1944216"/>
          </a:xfrm>
        </p:spPr>
        <p:txBody>
          <a:bodyPr/>
          <a:lstStyle/>
          <a:p>
            <a:pPr algn="just">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减小卡紧力的措施</a:t>
            </a:r>
            <a:endParaRPr lang="en-US" altLang="zh-CN" sz="24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提高阀的加工和装配精度，避免出现偏心</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在阀芯台肩上开出平衡径向力的</a:t>
            </a:r>
            <a:r>
              <a:rPr lang="zh-CN" altLang="en-US" sz="2000" dirty="0">
                <a:solidFill>
                  <a:schemeClr val="accent2"/>
                </a:solidFill>
                <a:latin typeface="黑体" panose="02010609060101010101" pitchFamily="49" charset="-122"/>
                <a:ea typeface="黑体" panose="02010609060101010101" pitchFamily="49" charset="-122"/>
              </a:rPr>
              <a:t>均压槽</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使阀芯或阀套在轴向或圆周方向上产生高频小振幅的振动或摆动</a:t>
            </a:r>
            <a:endParaRPr lang="zh-CN" altLang="en-US"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精细过滤油液</a:t>
            </a:r>
            <a:endParaRPr lang="zh-CN" altLang="en-US" sz="2000" dirty="0">
              <a:latin typeface="黑体" panose="02010609060101010101" pitchFamily="49" charset="-122"/>
              <a:ea typeface="黑体" panose="02010609060101010101" pitchFamily="49" charset="-122"/>
            </a:endParaRPr>
          </a:p>
        </p:txBody>
      </p:sp>
      <p:pic>
        <p:nvPicPr>
          <p:cNvPr id="13" name="图片 12"/>
          <p:cNvPicPr>
            <a:picLocks noChangeAspect="1"/>
          </p:cNvPicPr>
          <p:nvPr/>
        </p:nvPicPr>
        <p:blipFill rotWithShape="1">
          <a:blip r:embed="rId1" cstate="print">
            <a:extLst>
              <a:ext uri="{28A0092B-C50C-407E-A947-70E740481C1C}">
                <a14:useLocalDpi xmlns:a14="http://schemas.microsoft.com/office/drawing/2010/main" val="0"/>
              </a:ext>
            </a:extLst>
          </a:blip>
          <a:srcRect b="47301"/>
          <a:stretch>
            <a:fillRect/>
          </a:stretch>
        </p:blipFill>
        <p:spPr>
          <a:xfrm>
            <a:off x="827584" y="3070664"/>
            <a:ext cx="3479595" cy="2814029"/>
          </a:xfrm>
          <a:prstGeom prst="rect">
            <a:avLst/>
          </a:prstGeom>
        </p:spPr>
      </p:pic>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t="52117"/>
          <a:stretch>
            <a:fillRect/>
          </a:stretch>
        </p:blipFill>
        <p:spPr>
          <a:xfrm>
            <a:off x="4139952" y="3070664"/>
            <a:ext cx="3829616" cy="2814029"/>
          </a:xfrm>
          <a:prstGeom prst="rect">
            <a:avLst/>
          </a:prstGeom>
        </p:spPr>
      </p:pic>
      <p:sp>
        <p:nvSpPr>
          <p:cNvPr id="15" name="文本框 14"/>
          <p:cNvSpPr txBox="1"/>
          <p:nvPr/>
        </p:nvSpPr>
        <p:spPr>
          <a:xfrm>
            <a:off x="3491880" y="5898758"/>
            <a:ext cx="2031326" cy="338554"/>
          </a:xfrm>
          <a:prstGeom prst="rect">
            <a:avLst/>
          </a:prstGeom>
          <a:noFill/>
        </p:spPr>
        <p:txBody>
          <a:bodyPr wrap="none" rtlCol="0">
            <a:spAutoFit/>
          </a:bodyPr>
          <a:lstStyle/>
          <a:p>
            <a:pPr algn="ctr">
              <a:spcBef>
                <a:spcPts val="385"/>
              </a:spcBef>
            </a:pPr>
            <a:r>
              <a:rPr lang="zh-CN" altLang="en-US" sz="1600" dirty="0">
                <a:latin typeface="黑体" panose="02010609060101010101" pitchFamily="49" charset="-122"/>
                <a:ea typeface="黑体" panose="02010609060101010101" pitchFamily="49" charset="-122"/>
              </a:rPr>
              <a:t>图</a:t>
            </a:r>
            <a:r>
              <a:rPr lang="en-US" altLang="zh-CN" sz="1600" dirty="0">
                <a:latin typeface="黑体" panose="02010609060101010101" pitchFamily="49" charset="-122"/>
                <a:ea typeface="黑体" panose="02010609060101010101" pitchFamily="49" charset="-122"/>
              </a:rPr>
              <a:t>6-6 </a:t>
            </a:r>
            <a:r>
              <a:rPr lang="zh-CN" altLang="en-US" sz="1600" dirty="0">
                <a:latin typeface="黑体" panose="02010609060101010101" pitchFamily="49" charset="-122"/>
                <a:ea typeface="黑体" panose="02010609060101010101" pitchFamily="49" charset="-122"/>
              </a:rPr>
              <a:t>均压槽的位置</a:t>
            </a:r>
            <a:endParaRPr lang="zh-CN" altLang="en-US" sz="16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7" name="矩形 6"/>
              <p:cNvSpPr/>
              <p:nvPr/>
            </p:nvSpPr>
            <p:spPr>
              <a:xfrm>
                <a:off x="6034038" y="1268760"/>
                <a:ext cx="2014654" cy="369332"/>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altLang="zh-CN" i="1" kern="0">
                              <a:solidFill>
                                <a:srgbClr val="C00000"/>
                              </a:solidFill>
                              <a:latin typeface="Cambria Math" panose="02040503050406030204" pitchFamily="18" charset="0"/>
                              <a:ea typeface="黑体" panose="02010609060101010101" pitchFamily="49" charset="-122"/>
                            </a:rPr>
                          </m:ctrlPr>
                        </m:sSubPr>
                        <m:e>
                          <m:r>
                            <a:rPr lang="en-US" altLang="zh-CN" i="1" kern="0">
                              <a:solidFill>
                                <a:srgbClr val="C00000"/>
                              </a:solidFill>
                              <a:latin typeface="Cambria Math" panose="02040503050406030204" pitchFamily="18" charset="0"/>
                              <a:ea typeface="黑体" panose="02010609060101010101" pitchFamily="49" charset="-122"/>
                            </a:rPr>
                            <m:t>𝐹</m:t>
                          </m:r>
                        </m:e>
                        <m:sub>
                          <m:r>
                            <a:rPr lang="en-US" altLang="zh-CN" i="1" kern="0">
                              <a:solidFill>
                                <a:srgbClr val="C00000"/>
                              </a:solidFill>
                              <a:latin typeface="Cambria Math" panose="02040503050406030204" pitchFamily="18" charset="0"/>
                              <a:ea typeface="黑体" panose="02010609060101010101" pitchFamily="49" charset="-122"/>
                            </a:rPr>
                            <m:t>𝑚𝑎𝑥</m:t>
                          </m:r>
                        </m:sub>
                      </m:sSub>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0</m:t>
                      </m:r>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27</m:t>
                      </m:r>
                      <m:r>
                        <a:rPr lang="en-US" altLang="zh-CN" i="1" kern="0">
                          <a:solidFill>
                            <a:srgbClr val="C00000"/>
                          </a:solidFill>
                          <a:latin typeface="Cambria Math" panose="02040503050406030204" pitchFamily="18" charset="0"/>
                          <a:ea typeface="Cambria Math" panose="02040503050406030204" pitchFamily="18" charset="0"/>
                        </a:rPr>
                        <m:t>𝑙𝐷</m:t>
                      </m:r>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𝑝</m:t>
                      </m:r>
                    </m:oMath>
                  </m:oMathPara>
                </a14:m>
                <a:endParaRPr lang="en-US" altLang="zh-CN" kern="0" dirty="0">
                  <a:solidFill>
                    <a:srgbClr val="C00000"/>
                  </a:solidFill>
                  <a:latin typeface="黑体" panose="02010609060101010101" pitchFamily="49" charset="-122"/>
                  <a:ea typeface="Cambria Math" panose="02040503050406030204" pitchFamily="18" charset="0"/>
                </a:endParaRPr>
              </a:p>
            </p:txBody>
          </p:sp>
        </mc:Choice>
        <mc:Fallback>
          <p:sp>
            <p:nvSpPr>
              <p:cNvPr id="7" name="矩形 6"/>
              <p:cNvSpPr>
                <a:spLocks noRot="1" noChangeAspect="1" noMove="1" noResize="1" noEditPoints="1" noAdjustHandles="1" noChangeArrowheads="1" noChangeShapeType="1" noTextEdit="1"/>
              </p:cNvSpPr>
              <p:nvPr/>
            </p:nvSpPr>
            <p:spPr>
              <a:xfrm>
                <a:off x="6034038" y="1268760"/>
                <a:ext cx="2014654" cy="369332"/>
              </a:xfrm>
              <a:prstGeom prst="rect">
                <a:avLst/>
              </a:prstGeom>
              <a:blipFill rotWithShape="1">
                <a:blip r:embed="rId3"/>
                <a:stretch>
                  <a:fillRect l="-13" t="-8" r="3" b="116"/>
                </a:stretch>
              </a:blipFill>
            </p:spPr>
            <p:txBody>
              <a:bodyPr/>
              <a:lstStyle/>
              <a:p>
                <a:r>
                  <a:rPr lang="zh-CN" altLang="en-US">
                    <a:noFill/>
                  </a:rPr>
                  <a:t> </a:t>
                </a:r>
              </a:p>
            </p:txBody>
          </p:sp>
        </mc:Fallback>
      </mc:AlternateContent>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6021508" y="80206"/>
            <a:ext cx="1898139" cy="3501010"/>
          </a:xfrm>
          <a:prstGeom prst="rect">
            <a:avLst/>
          </a:prstGeom>
        </p:spPr>
      </p:pic>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阀的泄漏特性</a:t>
            </a:r>
            <a:endParaRPr 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5749730" y="2779781"/>
            <a:ext cx="2441694" cy="338554"/>
          </a:xfrm>
          <a:prstGeom prst="rect">
            <a:avLst/>
          </a:prstGeom>
          <a:noFill/>
        </p:spPr>
        <p:txBody>
          <a:bodyPr wrap="none" rtlCol="0">
            <a:spAutoFit/>
          </a:bodyPr>
          <a:lstStyle/>
          <a:p>
            <a:pPr algn="ctr">
              <a:spcBef>
                <a:spcPts val="385"/>
              </a:spcBef>
            </a:pPr>
            <a:r>
              <a:rPr lang="zh-CN" altLang="en-US" sz="1600" dirty="0">
                <a:latin typeface="黑体" panose="02010609060101010101" pitchFamily="49" charset="-122"/>
                <a:ea typeface="黑体" panose="02010609060101010101" pitchFamily="49" charset="-122"/>
              </a:rPr>
              <a:t>图</a:t>
            </a:r>
            <a:r>
              <a:rPr lang="en-US" altLang="zh-CN" sz="1600" dirty="0">
                <a:latin typeface="黑体" panose="02010609060101010101" pitchFamily="49" charset="-122"/>
                <a:ea typeface="黑体" panose="02010609060101010101" pitchFamily="49" charset="-122"/>
              </a:rPr>
              <a:t>6-7 </a:t>
            </a:r>
            <a:r>
              <a:rPr lang="zh-CN" altLang="en-US" sz="1600" dirty="0">
                <a:latin typeface="黑体" panose="02010609060101010101" pitchFamily="49" charset="-122"/>
                <a:ea typeface="黑体" panose="02010609060101010101" pitchFamily="49" charset="-122"/>
              </a:rPr>
              <a:t>滑阀的泄漏量曲线</a:t>
            </a:r>
            <a:endParaRPr lang="zh-CN" altLang="en-US" sz="16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289600" y="1486959"/>
            <a:ext cx="2594375" cy="6858000"/>
          </a:xfrm>
          <a:prstGeom prst="rect">
            <a:avLst/>
          </a:prstGeom>
        </p:spPr>
      </p:pic>
      <p:sp>
        <p:nvSpPr>
          <p:cNvPr id="9" name="文本框 8"/>
          <p:cNvSpPr txBox="1"/>
          <p:nvPr/>
        </p:nvSpPr>
        <p:spPr>
          <a:xfrm>
            <a:off x="3595529" y="6213147"/>
            <a:ext cx="2236510" cy="338554"/>
          </a:xfrm>
          <a:prstGeom prst="rect">
            <a:avLst/>
          </a:prstGeom>
          <a:noFill/>
        </p:spPr>
        <p:txBody>
          <a:bodyPr wrap="none" rtlCol="0">
            <a:spAutoFit/>
          </a:bodyPr>
          <a:lstStyle/>
          <a:p>
            <a:pPr algn="ctr">
              <a:spcBef>
                <a:spcPts val="385"/>
              </a:spcBef>
            </a:pPr>
            <a:r>
              <a:rPr lang="zh-CN" altLang="en-US" sz="1600" dirty="0">
                <a:latin typeface="黑体" panose="02010609060101010101" pitchFamily="49" charset="-122"/>
                <a:ea typeface="黑体" panose="02010609060101010101" pitchFamily="49" charset="-122"/>
              </a:rPr>
              <a:t>同心环形缝隙间的液流</a:t>
            </a:r>
            <a:endParaRPr lang="zh-CN" altLang="en-US" sz="1600" dirty="0">
              <a:latin typeface="黑体" panose="02010609060101010101" pitchFamily="49" charset="-122"/>
              <a:ea typeface="黑体" panose="02010609060101010101" pitchFamily="49" charset="-122"/>
            </a:endParaRPr>
          </a:p>
        </p:txBody>
      </p:sp>
      <p:sp>
        <p:nvSpPr>
          <p:cNvPr id="10" name="Content Placeholder 2"/>
          <p:cNvSpPr>
            <a:spLocks noGrp="1"/>
          </p:cNvSpPr>
          <p:nvPr>
            <p:ph idx="1"/>
          </p:nvPr>
        </p:nvSpPr>
        <p:spPr>
          <a:xfrm>
            <a:off x="467543" y="875515"/>
            <a:ext cx="4752528" cy="2353483"/>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同心环形缝隙流量公式：</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泄漏的影响：</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不利：</a:t>
            </a:r>
            <a:r>
              <a:rPr lang="zh-CN" altLang="en-US" sz="2000" dirty="0">
                <a:solidFill>
                  <a:schemeClr val="accent2"/>
                </a:solidFill>
                <a:latin typeface="黑体" panose="02010609060101010101" pitchFamily="49" charset="-122"/>
                <a:ea typeface="黑体" panose="02010609060101010101" pitchFamily="49" charset="-122"/>
              </a:rPr>
              <a:t>降低容积效率</a:t>
            </a:r>
            <a:endParaRPr lang="en-US" altLang="zh-CN" sz="2000" dirty="0">
              <a:solidFill>
                <a:schemeClr val="accent2"/>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有利：</a:t>
            </a:r>
            <a:r>
              <a:rPr lang="zh-CN" altLang="en-US" sz="2000" dirty="0">
                <a:solidFill>
                  <a:schemeClr val="accent2"/>
                </a:solidFill>
                <a:latin typeface="黑体" panose="02010609060101010101" pitchFamily="49" charset="-122"/>
                <a:ea typeface="黑体" panose="02010609060101010101" pitchFamily="49" charset="-122"/>
              </a:rPr>
              <a:t>增大阻尼</a:t>
            </a:r>
            <a:r>
              <a:rPr lang="zh-CN" altLang="en-US" sz="2000" dirty="0">
                <a:latin typeface="黑体" panose="02010609060101010101" pitchFamily="49" charset="-122"/>
                <a:ea typeface="黑体" panose="02010609060101010101" pitchFamily="49" charset="-122"/>
              </a:rPr>
              <a:t>，提高稳定性</a:t>
            </a:r>
            <a:endParaRPr lang="zh-CN" altLang="en-US" sz="20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11" name="矩形 10"/>
              <p:cNvSpPr/>
              <p:nvPr/>
            </p:nvSpPr>
            <p:spPr>
              <a:xfrm>
                <a:off x="899592" y="1268760"/>
                <a:ext cx="2808312" cy="691536"/>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altLang="zh-CN" i="1" kern="0" smtClean="0">
                              <a:solidFill>
                                <a:srgbClr val="C00000"/>
                              </a:solidFill>
                              <a:latin typeface="Cambria Math" panose="02040503050406030204" pitchFamily="18" charset="0"/>
                              <a:ea typeface="黑体" panose="02010609060101010101" pitchFamily="49" charset="-122"/>
                            </a:rPr>
                          </m:ctrlPr>
                        </m:sSubPr>
                        <m:e>
                          <m:r>
                            <a:rPr lang="en-US" altLang="zh-CN" b="0" i="1" kern="0" smtClean="0">
                              <a:solidFill>
                                <a:srgbClr val="C00000"/>
                              </a:solidFill>
                              <a:latin typeface="Cambria Math" panose="02040503050406030204" pitchFamily="18" charset="0"/>
                              <a:ea typeface="黑体" panose="02010609060101010101" pitchFamily="49" charset="-122"/>
                            </a:rPr>
                            <m:t>𝑞</m:t>
                          </m:r>
                        </m:e>
                        <m:sub>
                          <m:r>
                            <a:rPr lang="en-US" altLang="zh-CN" b="0" i="1" kern="0" smtClean="0">
                              <a:solidFill>
                                <a:srgbClr val="C00000"/>
                              </a:solidFill>
                              <a:latin typeface="Cambria Math" panose="02040503050406030204" pitchFamily="18" charset="0"/>
                              <a:ea typeface="黑体" panose="02010609060101010101" pitchFamily="49" charset="-122"/>
                            </a:rPr>
                            <m:t>0</m:t>
                          </m:r>
                        </m:sub>
                      </m:sSub>
                      <m:r>
                        <a:rPr lang="en-US" altLang="zh-CN" b="0" i="1" kern="0" smtClean="0">
                          <a:solidFill>
                            <a:srgbClr val="C00000"/>
                          </a:solidFill>
                          <a:latin typeface="Cambria Math" panose="02040503050406030204" pitchFamily="18" charset="0"/>
                          <a:ea typeface="黑体" panose="02010609060101010101" pitchFamily="49" charset="-122"/>
                        </a:rPr>
                        <m:t>=</m:t>
                      </m:r>
                      <m:f>
                        <m:fPr>
                          <m:ctrlPr>
                            <a:rPr lang="en-US" altLang="zh-CN" b="0" i="1" kern="0" smtClean="0">
                              <a:solidFill>
                                <a:srgbClr val="C00000"/>
                              </a:solidFill>
                              <a:latin typeface="Cambria Math" panose="02040503050406030204" pitchFamily="18" charset="0"/>
                              <a:ea typeface="黑体" panose="02010609060101010101" pitchFamily="49" charset="-122"/>
                            </a:rPr>
                          </m:ctrlPr>
                        </m:fPr>
                        <m:num>
                          <m:r>
                            <a:rPr lang="zh-CN" altLang="en-US" b="0" i="1" kern="0" smtClean="0">
                              <a:solidFill>
                                <a:srgbClr val="C00000"/>
                              </a:solidFill>
                              <a:latin typeface="Cambria Math" panose="02040503050406030204" pitchFamily="18" charset="0"/>
                              <a:ea typeface="黑体" panose="02010609060101010101" pitchFamily="49" charset="-122"/>
                            </a:rPr>
                            <m:t>𝜋</m:t>
                          </m:r>
                          <m:r>
                            <a:rPr lang="en-US" altLang="zh-CN" b="0" i="1" kern="0" smtClean="0">
                              <a:solidFill>
                                <a:srgbClr val="C00000"/>
                              </a:solidFill>
                              <a:latin typeface="Cambria Math" panose="02040503050406030204" pitchFamily="18" charset="0"/>
                              <a:ea typeface="黑体" panose="02010609060101010101" pitchFamily="49" charset="-122"/>
                            </a:rPr>
                            <m:t>𝑑</m:t>
                          </m:r>
                          <m:sSup>
                            <m:sSupPr>
                              <m:ctrlPr>
                                <a:rPr lang="en-US" altLang="zh-CN" b="0" i="1" kern="0" smtClean="0">
                                  <a:solidFill>
                                    <a:srgbClr val="C00000"/>
                                  </a:solidFill>
                                  <a:latin typeface="Cambria Math" panose="02040503050406030204" pitchFamily="18" charset="0"/>
                                  <a:ea typeface="黑体" panose="02010609060101010101" pitchFamily="49" charset="-122"/>
                                </a:rPr>
                              </m:ctrlPr>
                            </m:sSupPr>
                            <m:e>
                              <m:r>
                                <a:rPr lang="en-US" altLang="zh-CN" b="0" i="1" kern="0" smtClean="0">
                                  <a:solidFill>
                                    <a:srgbClr val="C00000"/>
                                  </a:solidFill>
                                  <a:latin typeface="Cambria Math" panose="02040503050406030204" pitchFamily="18" charset="0"/>
                                  <a:ea typeface="黑体" panose="02010609060101010101" pitchFamily="49" charset="-122"/>
                                </a:rPr>
                                <m:t>ℎ</m:t>
                              </m:r>
                            </m:e>
                            <m:sup>
                              <m:r>
                                <a:rPr lang="en-US" altLang="zh-CN" b="0" i="1" kern="0" smtClean="0">
                                  <a:solidFill>
                                    <a:srgbClr val="C00000"/>
                                  </a:solidFill>
                                  <a:latin typeface="Cambria Math" panose="02040503050406030204" pitchFamily="18" charset="0"/>
                                  <a:ea typeface="黑体" panose="02010609060101010101" pitchFamily="49" charset="-122"/>
                                </a:rPr>
                                <m:t>3</m:t>
                              </m:r>
                            </m:sup>
                          </m:sSup>
                        </m:num>
                        <m:den>
                          <m:r>
                            <a:rPr lang="en-US" altLang="zh-CN" b="0" i="1" kern="0" smtClean="0">
                              <a:solidFill>
                                <a:srgbClr val="C00000"/>
                              </a:solidFill>
                              <a:latin typeface="Cambria Math" panose="02040503050406030204" pitchFamily="18" charset="0"/>
                              <a:ea typeface="黑体" panose="02010609060101010101" pitchFamily="49" charset="-122"/>
                            </a:rPr>
                            <m:t>12</m:t>
                          </m:r>
                          <m:r>
                            <a:rPr lang="zh-CN" altLang="en-US" b="0" i="1" kern="0" smtClean="0">
                              <a:solidFill>
                                <a:srgbClr val="C00000"/>
                              </a:solidFill>
                              <a:latin typeface="Cambria Math" panose="02040503050406030204" pitchFamily="18" charset="0"/>
                              <a:ea typeface="黑体" panose="02010609060101010101" pitchFamily="49" charset="-122"/>
                            </a:rPr>
                            <m:t>𝜇</m:t>
                          </m:r>
                          <m:r>
                            <a:rPr lang="en-US" altLang="zh-CN" b="0" i="1" kern="0" smtClean="0">
                              <a:solidFill>
                                <a:srgbClr val="C00000"/>
                              </a:solidFill>
                              <a:latin typeface="Cambria Math" panose="02040503050406030204" pitchFamily="18" charset="0"/>
                              <a:ea typeface="黑体" panose="02010609060101010101" pitchFamily="49" charset="-122"/>
                            </a:rPr>
                            <m:t>𝑙</m:t>
                          </m:r>
                        </m:den>
                      </m:f>
                      <m:r>
                        <a:rPr lang="en-US" altLang="zh-CN" b="0" i="1" kern="0" smtClean="0">
                          <a:solidFill>
                            <a:srgbClr val="C00000"/>
                          </a:solidFill>
                          <a:latin typeface="Cambria Math" panose="02040503050406030204" pitchFamily="18" charset="0"/>
                          <a:ea typeface="Cambria Math" panose="02040503050406030204" pitchFamily="18" charset="0"/>
                        </a:rPr>
                        <m:t>∆</m:t>
                      </m:r>
                      <m:r>
                        <a:rPr lang="en-US" altLang="zh-CN" b="0" i="1" kern="0" smtClean="0">
                          <a:solidFill>
                            <a:srgbClr val="C00000"/>
                          </a:solidFill>
                          <a:latin typeface="Cambria Math" panose="02040503050406030204" pitchFamily="18" charset="0"/>
                          <a:ea typeface="Cambria Math" panose="02040503050406030204" pitchFamily="18" charset="0"/>
                        </a:rPr>
                        <m:t>𝑝</m:t>
                      </m:r>
                      <m:r>
                        <a:rPr lang="en-US" altLang="zh-CN" b="0" i="1" kern="0" smtClean="0">
                          <a:solidFill>
                            <a:srgbClr val="C00000"/>
                          </a:solidFill>
                          <a:latin typeface="Cambria Math" panose="02040503050406030204" pitchFamily="18" charset="0"/>
                          <a:ea typeface="Cambria Math" panose="02040503050406030204" pitchFamily="18" charset="0"/>
                        </a:rPr>
                        <m:t>+</m:t>
                      </m:r>
                      <m:f>
                        <m:fPr>
                          <m:ctrlPr>
                            <a:rPr lang="en-US" altLang="zh-CN" b="0" i="1" kern="0" smtClean="0">
                              <a:solidFill>
                                <a:srgbClr val="C00000"/>
                              </a:solidFill>
                              <a:latin typeface="Cambria Math" panose="02040503050406030204" pitchFamily="18" charset="0"/>
                              <a:ea typeface="Cambria Math" panose="02040503050406030204" pitchFamily="18" charset="0"/>
                            </a:rPr>
                          </m:ctrlPr>
                        </m:fPr>
                        <m:num>
                          <m:r>
                            <a:rPr lang="zh-CN" altLang="en-US" b="0" i="1" kern="0" smtClean="0">
                              <a:solidFill>
                                <a:srgbClr val="C00000"/>
                              </a:solidFill>
                              <a:latin typeface="Cambria Math" panose="02040503050406030204" pitchFamily="18" charset="0"/>
                              <a:ea typeface="Cambria Math" panose="02040503050406030204" pitchFamily="18" charset="0"/>
                            </a:rPr>
                            <m:t>𝜋</m:t>
                          </m:r>
                          <m:r>
                            <a:rPr lang="en-US" altLang="zh-CN" b="0" i="1" kern="0" smtClean="0">
                              <a:solidFill>
                                <a:srgbClr val="C00000"/>
                              </a:solidFill>
                              <a:latin typeface="Cambria Math" panose="02040503050406030204" pitchFamily="18" charset="0"/>
                              <a:ea typeface="Cambria Math" panose="02040503050406030204" pitchFamily="18" charset="0"/>
                            </a:rPr>
                            <m:t>𝑑ℎ</m:t>
                          </m:r>
                        </m:num>
                        <m:den>
                          <m:r>
                            <a:rPr lang="en-US" altLang="zh-CN" b="0" i="1" kern="0" smtClean="0">
                              <a:solidFill>
                                <a:srgbClr val="C00000"/>
                              </a:solidFill>
                              <a:latin typeface="Cambria Math" panose="02040503050406030204" pitchFamily="18" charset="0"/>
                              <a:ea typeface="Cambria Math" panose="02040503050406030204" pitchFamily="18" charset="0"/>
                            </a:rPr>
                            <m:t>2</m:t>
                          </m:r>
                        </m:den>
                      </m:f>
                      <m:sSub>
                        <m:sSubPr>
                          <m:ctrlPr>
                            <a:rPr lang="en-US" altLang="zh-CN" b="0" i="1" kern="0" smtClean="0">
                              <a:solidFill>
                                <a:srgbClr val="C00000"/>
                              </a:solidFill>
                              <a:latin typeface="Cambria Math" panose="02040503050406030204" pitchFamily="18" charset="0"/>
                              <a:ea typeface="Cambria Math" panose="02040503050406030204" pitchFamily="18" charset="0"/>
                            </a:rPr>
                          </m:ctrlPr>
                        </m:sSubPr>
                        <m:e>
                          <m:r>
                            <a:rPr lang="en-US" altLang="zh-CN" b="0" i="1" kern="0" smtClean="0">
                              <a:solidFill>
                                <a:srgbClr val="C00000"/>
                              </a:solidFill>
                              <a:latin typeface="Cambria Math" panose="02040503050406030204" pitchFamily="18" charset="0"/>
                              <a:ea typeface="Cambria Math" panose="02040503050406030204" pitchFamily="18" charset="0"/>
                            </a:rPr>
                            <m:t>𝑢</m:t>
                          </m:r>
                        </m:e>
                        <m:sub>
                          <m:r>
                            <a:rPr lang="en-US" altLang="zh-CN" b="0" i="1" kern="0" smtClean="0">
                              <a:solidFill>
                                <a:srgbClr val="C00000"/>
                              </a:solidFill>
                              <a:latin typeface="Cambria Math" panose="02040503050406030204" pitchFamily="18" charset="0"/>
                              <a:ea typeface="Cambria Math" panose="02040503050406030204" pitchFamily="18" charset="0"/>
                            </a:rPr>
                            <m:t>0</m:t>
                          </m:r>
                        </m:sub>
                      </m:sSub>
                    </m:oMath>
                  </m:oMathPara>
                </a14:m>
                <a:endParaRPr lang="en-US" altLang="zh-CN" kern="0" dirty="0">
                  <a:solidFill>
                    <a:srgbClr val="C00000"/>
                  </a:solidFill>
                  <a:latin typeface="黑体" panose="02010609060101010101" pitchFamily="49" charset="-122"/>
                  <a:ea typeface="Cambria Math" panose="020405030504060302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a:xfrm>
                <a:off x="899592" y="1268760"/>
                <a:ext cx="2808312" cy="691536"/>
              </a:xfrm>
              <a:prstGeom prst="rect">
                <a:avLst/>
              </a:prstGeom>
              <a:blipFill rotWithShape="1">
                <a:blip r:embed="rId3"/>
                <a:stretch>
                  <a:fillRect l="-15" t="-4" r="5" b="7"/>
                </a:stretch>
              </a:blipFill>
            </p:spPr>
            <p:txBody>
              <a:bodyPr/>
              <a:lstStyle/>
              <a:p>
                <a:r>
                  <a:rPr lang="zh-CN"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a:latin typeface="黑体" panose="02010609060101010101" pitchFamily="49" charset="-122"/>
                <a:ea typeface="黑体" panose="02010609060101010101" pitchFamily="49" charset="-122"/>
              </a:rPr>
              <a:t>方向控制阀</a:t>
            </a:r>
            <a:endParaRPr lang="en-US" sz="3200" dirty="0">
              <a:latin typeface="黑体" panose="02010609060101010101" pitchFamily="49" charset="-122"/>
              <a:ea typeface="黑体" panose="02010609060101010101" pitchFamily="49" charset="-122"/>
            </a:endParaRPr>
          </a:p>
        </p:txBody>
      </p:sp>
      <p:sp>
        <p:nvSpPr>
          <p:cNvPr id="10" name="Content Placeholder 2"/>
          <p:cNvSpPr>
            <a:spLocks noGrp="1"/>
          </p:cNvSpPr>
          <p:nvPr>
            <p:ph idx="1"/>
          </p:nvPr>
        </p:nvSpPr>
        <p:spPr>
          <a:xfrm>
            <a:off x="251520" y="908720"/>
            <a:ext cx="8670538" cy="504056"/>
          </a:xfrm>
        </p:spPr>
        <p:txBody>
          <a:bodyPr/>
          <a:lstStyle/>
          <a:p>
            <a:pPr algn="just">
              <a:buFont typeface="Wingdings" panose="05000000000000000000" pitchFamily="2" charset="2"/>
              <a:buChar char="q"/>
            </a:pPr>
            <a:r>
              <a:rPr lang="zh-CN" altLang="en-US" sz="2400">
                <a:latin typeface="黑体" panose="02010609060101010101" pitchFamily="49" charset="-122"/>
                <a:ea typeface="黑体" panose="02010609060101010101" pitchFamily="49" charset="-122"/>
              </a:rPr>
              <a:t>常见方向控制阀的类型</a:t>
            </a:r>
            <a:endParaRPr lang="zh-CN" altLang="en-US" sz="2000" dirty="0">
              <a:latin typeface="黑体" panose="02010609060101010101" pitchFamily="49" charset="-122"/>
              <a:ea typeface="黑体" panose="02010609060101010101" pitchFamily="49" charset="-122"/>
            </a:endParaRPr>
          </a:p>
        </p:txBody>
      </p:sp>
      <p:graphicFrame>
        <p:nvGraphicFramePr>
          <p:cNvPr id="11" name="图示 10"/>
          <p:cNvGraphicFramePr/>
          <p:nvPr/>
        </p:nvGraphicFramePr>
        <p:xfrm>
          <a:off x="611560" y="1680748"/>
          <a:ext cx="7725048" cy="448826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单向阀</a:t>
            </a:r>
            <a:endParaRPr lang="en-US" sz="3200" dirty="0">
              <a:latin typeface="黑体" panose="02010609060101010101" pitchFamily="49" charset="-122"/>
              <a:ea typeface="黑体" panose="02010609060101010101" pitchFamily="49" charset="-122"/>
            </a:endParaRPr>
          </a:p>
        </p:txBody>
      </p:sp>
      <p:sp>
        <p:nvSpPr>
          <p:cNvPr id="7" name="Content Placeholder 2"/>
          <p:cNvSpPr txBox="1"/>
          <p:nvPr/>
        </p:nvSpPr>
        <p:spPr bwMode="auto">
          <a:xfrm>
            <a:off x="279831" y="895427"/>
            <a:ext cx="7272808" cy="517349"/>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作用：</a:t>
            </a:r>
            <a:r>
              <a:rPr lang="zh-CN" altLang="en-US" sz="2000" kern="0" dirty="0">
                <a:solidFill>
                  <a:schemeClr val="accent2"/>
                </a:solidFill>
                <a:latin typeface="黑体" panose="02010609060101010101" pitchFamily="49" charset="-122"/>
                <a:ea typeface="黑体" panose="02010609060101010101" pitchFamily="49" charset="-122"/>
              </a:rPr>
              <a:t>使油液只能沿一个方向流动</a:t>
            </a:r>
            <a:endParaRPr lang="en-US" altLang="zh-CN" sz="2000" kern="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r="35432"/>
          <a:stretch>
            <a:fillRect/>
          </a:stretch>
        </p:blipFill>
        <p:spPr>
          <a:xfrm>
            <a:off x="279831" y="1628800"/>
            <a:ext cx="4320480" cy="2290758"/>
          </a:xfrm>
          <a:prstGeom prst="rect">
            <a:avLst/>
          </a:prstGeom>
        </p:spPr>
      </p:pic>
      <p:sp>
        <p:nvSpPr>
          <p:cNvPr id="8" name="Content Placeholder 2"/>
          <p:cNvSpPr txBox="1"/>
          <p:nvPr/>
        </p:nvSpPr>
        <p:spPr bwMode="auto">
          <a:xfrm>
            <a:off x="224709" y="5733256"/>
            <a:ext cx="4430724" cy="67545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6-8 </a:t>
            </a:r>
            <a:r>
              <a:rPr lang="zh-CN" altLang="en-US" sz="1600" kern="0" dirty="0">
                <a:latin typeface="黑体" panose="02010609060101010101" pitchFamily="49" charset="-122"/>
                <a:ea typeface="黑体" panose="02010609060101010101" pitchFamily="49" charset="-122"/>
              </a:rPr>
              <a:t>管式普通单向阀结构</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结构图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图形符号  </a:t>
            </a: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阀体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阀芯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弹簧</a:t>
            </a:r>
            <a:endParaRPr lang="en-US" altLang="zh-CN" sz="1600" kern="0" dirty="0">
              <a:latin typeface="黑体" panose="02010609060101010101" pitchFamily="49" charset="-122"/>
              <a:ea typeface="黑体" panose="02010609060101010101" pitchFamily="49" charset="-122"/>
            </a:endParaRPr>
          </a:p>
        </p:txBody>
      </p:sp>
      <p:grpSp>
        <p:nvGrpSpPr>
          <p:cNvPr id="6" name="组合 5"/>
          <p:cNvGrpSpPr/>
          <p:nvPr/>
        </p:nvGrpSpPr>
        <p:grpSpPr>
          <a:xfrm>
            <a:off x="6050244" y="1062259"/>
            <a:ext cx="1956113" cy="1001684"/>
            <a:chOff x="6574583" y="1504777"/>
            <a:chExt cx="1956113" cy="1001684"/>
          </a:xfrm>
        </p:grpSpPr>
        <mc:AlternateContent xmlns:mc="http://schemas.openxmlformats.org/markup-compatibility/2006">
          <mc:Choice xmlns:a14="http://schemas.microsoft.com/office/drawing/2010/main" Requires="a14">
            <p:sp>
              <p:nvSpPr>
                <p:cNvPr id="9" name="矩形 8"/>
                <p:cNvSpPr/>
                <p:nvPr/>
              </p:nvSpPr>
              <p:spPr>
                <a:xfrm>
                  <a:off x="6574583" y="1504777"/>
                  <a:ext cx="1956113" cy="100168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000" b="0" i="1" kern="0" smtClean="0">
                            <a:solidFill>
                              <a:srgbClr val="C00000"/>
                            </a:solidFill>
                            <a:latin typeface="Cambria Math" panose="02040503050406030204" pitchFamily="18" charset="0"/>
                            <a:ea typeface="黑体" panose="02010609060101010101" pitchFamily="49" charset="-122"/>
                          </a:rPr>
                          <m:t>𝑄</m:t>
                        </m:r>
                        <m:r>
                          <a:rPr lang="en-US" altLang="zh-CN" sz="2000" i="1" kern="0">
                            <a:solidFill>
                              <a:srgbClr val="C00000"/>
                            </a:solidFill>
                            <a:latin typeface="Cambria Math" panose="02040503050406030204" pitchFamily="18" charset="0"/>
                            <a:ea typeface="黑体" panose="02010609060101010101" pitchFamily="49" charset="-122"/>
                          </a:rPr>
                          <m:t>=</m:t>
                        </m:r>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𝐶</m:t>
                            </m:r>
                          </m:e>
                          <m:sub>
                            <m:r>
                              <a:rPr lang="en-US" altLang="zh-CN" sz="2000" i="1" kern="0">
                                <a:solidFill>
                                  <a:srgbClr val="C00000"/>
                                </a:solidFill>
                                <a:latin typeface="Cambria Math" panose="02040503050406030204" pitchFamily="18" charset="0"/>
                                <a:ea typeface="黑体" panose="02010609060101010101" pitchFamily="49" charset="-122"/>
                              </a:rPr>
                              <m:t>𝑑</m:t>
                            </m:r>
                          </m:sub>
                        </m:sSub>
                        <m:r>
                          <a:rPr lang="en-US" altLang="zh-CN" sz="2000" b="0" i="1" kern="0" smtClean="0">
                            <a:solidFill>
                              <a:srgbClr val="C00000"/>
                            </a:solidFill>
                            <a:latin typeface="Cambria Math" panose="02040503050406030204" pitchFamily="18" charset="0"/>
                            <a:ea typeface="黑体" panose="02010609060101010101" pitchFamily="49" charset="-122"/>
                          </a:rPr>
                          <m:t>𝐴</m:t>
                        </m:r>
                        <m:rad>
                          <m:radPr>
                            <m:degHide m:val="on"/>
                            <m:ctrlPr>
                              <a:rPr lang="en-US" altLang="zh-CN" sz="2000" i="1" kern="0">
                                <a:solidFill>
                                  <a:srgbClr val="C00000"/>
                                </a:solidFill>
                                <a:latin typeface="Cambria Math" panose="02040503050406030204" pitchFamily="18" charset="0"/>
                                <a:ea typeface="黑体" panose="02010609060101010101" pitchFamily="49" charset="-122"/>
                              </a:rPr>
                            </m:ctrlPr>
                          </m:radPr>
                          <m:deg/>
                          <m:e>
                            <m:f>
                              <m:fPr>
                                <m:ctrlPr>
                                  <a:rPr lang="en-US" altLang="zh-CN" sz="2000" i="1" kern="0" smtClean="0">
                                    <a:solidFill>
                                      <a:srgbClr val="C00000"/>
                                    </a:solidFill>
                                    <a:latin typeface="Cambria Math" panose="02040503050406030204" pitchFamily="18" charset="0"/>
                                    <a:ea typeface="黑体" panose="02010609060101010101" pitchFamily="49" charset="-122"/>
                                  </a:rPr>
                                </m:ctrlPr>
                              </m:fPr>
                              <m:num>
                                <m:r>
                                  <a:rPr lang="en-US" altLang="zh-CN" sz="2000" b="0" i="1" kern="0" smtClean="0">
                                    <a:solidFill>
                                      <a:srgbClr val="C00000"/>
                                    </a:solidFill>
                                    <a:latin typeface="Cambria Math" panose="02040503050406030204" pitchFamily="18" charset="0"/>
                                    <a:ea typeface="黑体" panose="02010609060101010101" pitchFamily="49" charset="-122"/>
                                  </a:rPr>
                                  <m:t>2</m:t>
                                </m:r>
                              </m:num>
                              <m:den>
                                <m:r>
                                  <a:rPr lang="zh-CN" altLang="en-US" sz="2000" i="1" kern="0" smtClean="0">
                                    <a:solidFill>
                                      <a:srgbClr val="C00000"/>
                                    </a:solidFill>
                                    <a:latin typeface="Cambria Math" panose="02040503050406030204" pitchFamily="18" charset="0"/>
                                    <a:ea typeface="黑体" panose="02010609060101010101" pitchFamily="49" charset="-122"/>
                                  </a:rPr>
                                  <m:t>𝜌</m:t>
                                </m:r>
                              </m:den>
                            </m:f>
                            <m:r>
                              <a:rPr lang="el-GR" altLang="zh-CN" sz="2000" i="1" kern="0">
                                <a:solidFill>
                                  <a:srgbClr val="C00000"/>
                                </a:solidFill>
                                <a:latin typeface="Cambria Math" panose="02040503050406030204" pitchFamily="18" charset="0"/>
                                <a:ea typeface="Cambria Math" panose="02040503050406030204" pitchFamily="18" charset="0"/>
                              </a:rPr>
                              <m:t>𝛥</m:t>
                            </m:r>
                            <m:r>
                              <a:rPr lang="en-US" altLang="zh-CN" sz="2000" i="1" kern="0">
                                <a:solidFill>
                                  <a:srgbClr val="C00000"/>
                                </a:solidFill>
                                <a:latin typeface="Cambria Math" panose="02040503050406030204" pitchFamily="18" charset="0"/>
                                <a:ea typeface="Cambria Math" panose="02040503050406030204" pitchFamily="18" charset="0"/>
                              </a:rPr>
                              <m:t>𝑝</m:t>
                            </m:r>
                          </m:e>
                        </m:rad>
                      </m:oMath>
                    </m:oMathPara>
                  </a14:m>
                  <a:endParaRPr lang="en-US" altLang="zh-CN" sz="2000" i="1" kern="0" dirty="0">
                    <a:solidFill>
                      <a:srgbClr val="C00000"/>
                    </a:solidFill>
                    <a:latin typeface="黑体" panose="02010609060101010101" pitchFamily="49" charset="-122"/>
                    <a:ea typeface="黑体" panose="02010609060101010101" pitchFamily="49" charset="-122"/>
                  </a:endParaRPr>
                </a:p>
              </p:txBody>
            </p:sp>
          </mc:Choice>
          <mc:Fallback>
            <p:sp>
              <p:nvSpPr>
                <p:cNvPr id="9" name="矩形 8"/>
                <p:cNvSpPr>
                  <a:spLocks noRot="1" noChangeAspect="1" noMove="1" noResize="1" noEditPoints="1" noAdjustHandles="1" noChangeArrowheads="1" noChangeShapeType="1" noTextEdit="1"/>
                </p:cNvSpPr>
                <p:nvPr/>
              </p:nvSpPr>
              <p:spPr>
                <a:xfrm>
                  <a:off x="6574583" y="1504777"/>
                  <a:ext cx="1956113" cy="1001684"/>
                </a:xfrm>
                <a:prstGeom prst="rect">
                  <a:avLst/>
                </a:prstGeom>
                <a:blipFill rotWithShape="1">
                  <a:blip r:embed="rId2"/>
                </a:blipFill>
              </p:spPr>
              <p:txBody>
                <a:bodyPr/>
                <a:lstStyle/>
                <a:p>
                  <a:r>
                    <a:rPr lang="zh-CN" altLang="en-US">
                      <a:noFill/>
                    </a:rPr>
                    <a:t> </a:t>
                  </a:r>
                </a:p>
              </p:txBody>
            </p:sp>
          </mc:Fallback>
        </mc:AlternateContent>
        <p:sp>
          <p:nvSpPr>
            <p:cNvPr id="4" name="矩形 3"/>
            <p:cNvSpPr/>
            <p:nvPr/>
          </p:nvSpPr>
          <p:spPr>
            <a:xfrm>
              <a:off x="7524328" y="1844824"/>
              <a:ext cx="216024" cy="3600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rotWithShape="1">
          <a:blip r:embed="rId1" cstate="print">
            <a:extLst>
              <a:ext uri="{28A0092B-C50C-407E-A947-70E740481C1C}">
                <a14:useLocalDpi xmlns:a14="http://schemas.microsoft.com/office/drawing/2010/main" val="0"/>
              </a:ext>
            </a:extLst>
          </a:blip>
          <a:srcRect l="63817" t="28291"/>
          <a:stretch>
            <a:fillRect/>
          </a:stretch>
        </p:blipFill>
        <p:spPr>
          <a:xfrm>
            <a:off x="1229482" y="3919558"/>
            <a:ext cx="2421178" cy="1642686"/>
          </a:xfrm>
          <a:prstGeom prst="rect">
            <a:avLst/>
          </a:prstGeom>
        </p:spPr>
      </p:pic>
      <p:grpSp>
        <p:nvGrpSpPr>
          <p:cNvPr id="27" name="组合 26"/>
          <p:cNvGrpSpPr/>
          <p:nvPr/>
        </p:nvGrpSpPr>
        <p:grpSpPr>
          <a:xfrm>
            <a:off x="5220072" y="2122319"/>
            <a:ext cx="3274074" cy="2599920"/>
            <a:chOff x="5089781" y="2605562"/>
            <a:chExt cx="3274074" cy="2599920"/>
          </a:xfrm>
        </p:grpSpPr>
        <p:grpSp>
          <p:nvGrpSpPr>
            <p:cNvPr id="20" name="组合 19"/>
            <p:cNvGrpSpPr/>
            <p:nvPr/>
          </p:nvGrpSpPr>
          <p:grpSpPr>
            <a:xfrm>
              <a:off x="5545099" y="2740377"/>
              <a:ext cx="2664296" cy="2088232"/>
              <a:chOff x="5796136" y="2636912"/>
              <a:chExt cx="2664296" cy="2088232"/>
            </a:xfrm>
          </p:grpSpPr>
          <p:cxnSp>
            <p:nvCxnSpPr>
              <p:cNvPr id="13" name="直接箭头连接符 12"/>
              <p:cNvCxnSpPr/>
              <p:nvPr/>
            </p:nvCxnSpPr>
            <p:spPr>
              <a:xfrm>
                <a:off x="5796136" y="4725144"/>
                <a:ext cx="2664296" cy="0"/>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796136" y="2636912"/>
                <a:ext cx="0" cy="2088232"/>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5797118" y="4149080"/>
                <a:ext cx="2303274" cy="573840"/>
              </a:xfrm>
              <a:custGeom>
                <a:avLst/>
                <a:gdLst>
                  <a:gd name="connsiteX0" fmla="*/ 0 w 2370338"/>
                  <a:gd name="connsiteY0" fmla="*/ 1170670 h 1170670"/>
                  <a:gd name="connsiteX1" fmla="*/ 1278385 w 2370338"/>
                  <a:gd name="connsiteY1" fmla="*/ 238515 h 1170670"/>
                  <a:gd name="connsiteX2" fmla="*/ 2370338 w 2370338"/>
                  <a:gd name="connsiteY2" fmla="*/ 7696 h 1170670"/>
                </a:gdLst>
                <a:ahLst/>
                <a:cxnLst>
                  <a:cxn ang="0">
                    <a:pos x="connsiteX0" y="connsiteY0"/>
                  </a:cxn>
                  <a:cxn ang="0">
                    <a:pos x="connsiteX1" y="connsiteY1"/>
                  </a:cxn>
                  <a:cxn ang="0">
                    <a:pos x="connsiteX2" y="connsiteY2"/>
                  </a:cxn>
                </a:cxnLst>
                <a:rect l="l" t="t" r="r" b="b"/>
                <a:pathLst>
                  <a:path w="2370338" h="1170670">
                    <a:moveTo>
                      <a:pt x="0" y="1170670"/>
                    </a:moveTo>
                    <a:cubicBezTo>
                      <a:pt x="441664" y="801507"/>
                      <a:pt x="883329" y="432344"/>
                      <a:pt x="1278385" y="238515"/>
                    </a:cubicBezTo>
                    <a:cubicBezTo>
                      <a:pt x="1673441" y="44686"/>
                      <a:pt x="2203142" y="-24856"/>
                      <a:pt x="2370338" y="7696"/>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5797118" y="3645024"/>
                <a:ext cx="2303274" cy="1077896"/>
              </a:xfrm>
              <a:custGeom>
                <a:avLst/>
                <a:gdLst>
                  <a:gd name="connsiteX0" fmla="*/ 0 w 2370338"/>
                  <a:gd name="connsiteY0" fmla="*/ 1170670 h 1170670"/>
                  <a:gd name="connsiteX1" fmla="*/ 1278385 w 2370338"/>
                  <a:gd name="connsiteY1" fmla="*/ 238515 h 1170670"/>
                  <a:gd name="connsiteX2" fmla="*/ 2370338 w 2370338"/>
                  <a:gd name="connsiteY2" fmla="*/ 7696 h 1170670"/>
                </a:gdLst>
                <a:ahLst/>
                <a:cxnLst>
                  <a:cxn ang="0">
                    <a:pos x="connsiteX0" y="connsiteY0"/>
                  </a:cxn>
                  <a:cxn ang="0">
                    <a:pos x="connsiteX1" y="connsiteY1"/>
                  </a:cxn>
                  <a:cxn ang="0">
                    <a:pos x="connsiteX2" y="connsiteY2"/>
                  </a:cxn>
                </a:cxnLst>
                <a:rect l="l" t="t" r="r" b="b"/>
                <a:pathLst>
                  <a:path w="2370338" h="1170670">
                    <a:moveTo>
                      <a:pt x="0" y="1170670"/>
                    </a:moveTo>
                    <a:cubicBezTo>
                      <a:pt x="441664" y="801507"/>
                      <a:pt x="883329" y="432344"/>
                      <a:pt x="1278385" y="238515"/>
                    </a:cubicBezTo>
                    <a:cubicBezTo>
                      <a:pt x="1673441" y="44686"/>
                      <a:pt x="2203142" y="-24856"/>
                      <a:pt x="2370338" y="7696"/>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5797118" y="2990524"/>
                <a:ext cx="2303274" cy="1727080"/>
              </a:xfrm>
              <a:custGeom>
                <a:avLst/>
                <a:gdLst>
                  <a:gd name="connsiteX0" fmla="*/ 0 w 2370338"/>
                  <a:gd name="connsiteY0" fmla="*/ 1170670 h 1170670"/>
                  <a:gd name="connsiteX1" fmla="*/ 1278385 w 2370338"/>
                  <a:gd name="connsiteY1" fmla="*/ 238515 h 1170670"/>
                  <a:gd name="connsiteX2" fmla="*/ 2370338 w 2370338"/>
                  <a:gd name="connsiteY2" fmla="*/ 7696 h 1170670"/>
                </a:gdLst>
                <a:ahLst/>
                <a:cxnLst>
                  <a:cxn ang="0">
                    <a:pos x="connsiteX0" y="connsiteY0"/>
                  </a:cxn>
                  <a:cxn ang="0">
                    <a:pos x="connsiteX1" y="connsiteY1"/>
                  </a:cxn>
                  <a:cxn ang="0">
                    <a:pos x="connsiteX2" y="connsiteY2"/>
                  </a:cxn>
                </a:cxnLst>
                <a:rect l="l" t="t" r="r" b="b"/>
                <a:pathLst>
                  <a:path w="2370338" h="1170670">
                    <a:moveTo>
                      <a:pt x="0" y="1170670"/>
                    </a:moveTo>
                    <a:cubicBezTo>
                      <a:pt x="441664" y="801507"/>
                      <a:pt x="883329" y="432344"/>
                      <a:pt x="1278385" y="238515"/>
                    </a:cubicBezTo>
                    <a:cubicBezTo>
                      <a:pt x="1673441" y="44686"/>
                      <a:pt x="2203142" y="-24856"/>
                      <a:pt x="2370338" y="7696"/>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mc:Choice xmlns:a14="http://schemas.microsoft.com/office/drawing/2010/main" Requires="a14">
            <p:sp>
              <p:nvSpPr>
                <p:cNvPr id="21" name="矩形 20"/>
                <p:cNvSpPr/>
                <p:nvPr/>
              </p:nvSpPr>
              <p:spPr>
                <a:xfrm>
                  <a:off x="5089781" y="2605562"/>
                  <a:ext cx="404598"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i="1" kern="0" smtClean="0">
                            <a:solidFill>
                              <a:schemeClr val="accent2"/>
                            </a:solidFill>
                            <a:latin typeface="Cambria Math" panose="02040503050406030204" pitchFamily="18" charset="0"/>
                            <a:ea typeface="黑体" panose="02010609060101010101" pitchFamily="49" charset="-122"/>
                          </a:rPr>
                          <m:t>𝑄</m:t>
                        </m:r>
                      </m:oMath>
                    </m:oMathPara>
                  </a14:m>
                  <a:endParaRPr lang="zh-CN" altLang="en-US" dirty="0">
                    <a:solidFill>
                      <a:schemeClr val="accent2"/>
                    </a:solidFill>
                  </a:endParaRPr>
                </a:p>
              </p:txBody>
            </p:sp>
          </mc:Choice>
          <mc:Fallback>
            <p:sp>
              <p:nvSpPr>
                <p:cNvPr id="21" name="矩形 20"/>
                <p:cNvSpPr>
                  <a:spLocks noRot="1" noChangeAspect="1" noMove="1" noResize="1" noEditPoints="1" noAdjustHandles="1" noChangeArrowheads="1" noChangeShapeType="1" noTextEdit="1"/>
                </p:cNvSpPr>
                <p:nvPr/>
              </p:nvSpPr>
              <p:spPr>
                <a:xfrm>
                  <a:off x="5089781" y="2605562"/>
                  <a:ext cx="404598" cy="369332"/>
                </a:xfrm>
                <a:prstGeom prst="rect">
                  <a:avLst/>
                </a:prstGeom>
                <a:blipFill rotWithShape="1">
                  <a:blip r:embed="rId3"/>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7849355" y="4836150"/>
                  <a:ext cx="514500"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l-GR" altLang="zh-CN" i="1" kern="0" smtClean="0">
                            <a:solidFill>
                              <a:schemeClr val="accent2"/>
                            </a:solidFill>
                            <a:latin typeface="Cambria Math" panose="02040503050406030204" pitchFamily="18" charset="0"/>
                            <a:ea typeface="Cambria Math" panose="02040503050406030204" pitchFamily="18" charset="0"/>
                          </a:rPr>
                          <m:t>𝛥</m:t>
                        </m:r>
                        <m:r>
                          <a:rPr lang="en-US" altLang="zh-CN" i="1" kern="0">
                            <a:solidFill>
                              <a:schemeClr val="accent2"/>
                            </a:solidFill>
                            <a:latin typeface="Cambria Math" panose="02040503050406030204" pitchFamily="18" charset="0"/>
                            <a:ea typeface="Cambria Math" panose="02040503050406030204" pitchFamily="18" charset="0"/>
                          </a:rPr>
                          <m:t>𝑝</m:t>
                        </m:r>
                      </m:oMath>
                    </m:oMathPara>
                  </a14:m>
                  <a:endParaRPr lang="zh-CN" altLang="en-US" dirty="0">
                    <a:solidFill>
                      <a:schemeClr val="accent2"/>
                    </a:solidFill>
                  </a:endParaRPr>
                </a:p>
              </p:txBody>
            </p:sp>
          </mc:Choice>
          <mc:Fallback>
            <p:sp>
              <p:nvSpPr>
                <p:cNvPr id="22" name="矩形 21"/>
                <p:cNvSpPr>
                  <a:spLocks noRot="1" noChangeAspect="1" noMove="1" noResize="1" noEditPoints="1" noAdjustHandles="1" noChangeArrowheads="1" noChangeShapeType="1" noTextEdit="1"/>
                </p:cNvSpPr>
                <p:nvPr/>
              </p:nvSpPr>
              <p:spPr>
                <a:xfrm>
                  <a:off x="7849355" y="4836150"/>
                  <a:ext cx="514500" cy="369332"/>
                </a:xfrm>
                <a:prstGeom prst="rect">
                  <a:avLst/>
                </a:prstGeom>
                <a:blipFill rotWithShape="1">
                  <a:blip r:embed="rId4"/>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5174485" y="4836150"/>
                  <a:ext cx="370614"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altLang="zh-CN" b="0" i="1" kern="0" smtClean="0">
                            <a:solidFill>
                              <a:schemeClr val="accent2"/>
                            </a:solidFill>
                            <a:latin typeface="Cambria Math" panose="02040503050406030204" pitchFamily="18" charset="0"/>
                            <a:ea typeface="黑体" panose="02010609060101010101" pitchFamily="49" charset="-122"/>
                          </a:rPr>
                          <m:t>0</m:t>
                        </m:r>
                      </m:oMath>
                    </m:oMathPara>
                  </a14:m>
                  <a:endParaRPr lang="zh-CN" altLang="en-US" dirty="0">
                    <a:solidFill>
                      <a:schemeClr val="accent2"/>
                    </a:solidFill>
                  </a:endParaRPr>
                </a:p>
              </p:txBody>
            </p:sp>
          </mc:Choice>
          <mc:Fallback>
            <p:sp>
              <p:nvSpPr>
                <p:cNvPr id="24" name="矩形 23"/>
                <p:cNvSpPr>
                  <a:spLocks noRot="1" noChangeAspect="1" noMove="1" noResize="1" noEditPoints="1" noAdjustHandles="1" noChangeArrowheads="1" noChangeShapeType="1" noTextEdit="1"/>
                </p:cNvSpPr>
                <p:nvPr/>
              </p:nvSpPr>
              <p:spPr>
                <a:xfrm>
                  <a:off x="5174485" y="4836150"/>
                  <a:ext cx="370614" cy="369332"/>
                </a:xfrm>
                <a:prstGeom prst="rect">
                  <a:avLst/>
                </a:prstGeom>
                <a:blipFill rotWithShape="1">
                  <a:blip r:embed="rId5"/>
                </a:blipFill>
              </p:spPr>
              <p:txBody>
                <a:bodyPr/>
                <a:lstStyle/>
                <a:p>
                  <a:r>
                    <a:rPr lang="zh-CN" altLang="en-US">
                      <a:noFill/>
                    </a:rPr>
                    <a:t> </a:t>
                  </a:r>
                </a:p>
              </p:txBody>
            </p:sp>
          </mc:Fallback>
        </mc:AlternateContent>
        <p:sp>
          <p:nvSpPr>
            <p:cNvPr id="25" name="任意多边形 24"/>
            <p:cNvSpPr/>
            <p:nvPr/>
          </p:nvSpPr>
          <p:spPr>
            <a:xfrm>
              <a:off x="6826928" y="3107184"/>
              <a:ext cx="426128" cy="1491449"/>
            </a:xfrm>
            <a:custGeom>
              <a:avLst/>
              <a:gdLst>
                <a:gd name="connsiteX0" fmla="*/ 426128 w 426128"/>
                <a:gd name="connsiteY0" fmla="*/ 1491449 h 1491449"/>
                <a:gd name="connsiteX1" fmla="*/ 337352 w 426128"/>
                <a:gd name="connsiteY1" fmla="*/ 514905 h 1491449"/>
                <a:gd name="connsiteX2" fmla="*/ 0 w 426128"/>
                <a:gd name="connsiteY2" fmla="*/ 0 h 1491449"/>
              </a:gdLst>
              <a:ahLst/>
              <a:cxnLst>
                <a:cxn ang="0">
                  <a:pos x="connsiteX0" y="connsiteY0"/>
                </a:cxn>
                <a:cxn ang="0">
                  <a:pos x="connsiteX1" y="connsiteY1"/>
                </a:cxn>
                <a:cxn ang="0">
                  <a:pos x="connsiteX2" y="connsiteY2"/>
                </a:cxn>
              </a:cxnLst>
              <a:rect l="l" t="t" r="r" b="b"/>
              <a:pathLst>
                <a:path w="426128" h="1491449">
                  <a:moveTo>
                    <a:pt x="426128" y="1491449"/>
                  </a:moveTo>
                  <a:cubicBezTo>
                    <a:pt x="417250" y="1127464"/>
                    <a:pt x="408373" y="763480"/>
                    <a:pt x="337352" y="514905"/>
                  </a:cubicBezTo>
                  <a:cubicBezTo>
                    <a:pt x="266331" y="266330"/>
                    <a:pt x="133165" y="133165"/>
                    <a:pt x="0" y="0"/>
                  </a:cubicBezTo>
                </a:path>
              </a:pathLst>
            </a:custGeom>
            <a:noFill/>
            <a:ln>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Content Placeholder 2"/>
          <p:cNvSpPr txBox="1"/>
          <p:nvPr/>
        </p:nvSpPr>
        <p:spPr bwMode="auto">
          <a:xfrm>
            <a:off x="5185801" y="4841882"/>
            <a:ext cx="3844400" cy="13647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流量</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压力关系始终满足孔口流量公式，随着通流面积变化，开启过程中每一时刻单向阀都工作在不同的流量</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压力特性曲线上</a:t>
            </a:r>
            <a:endParaRPr lang="en-US" altLang="zh-CN" sz="2000" kern="0" dirty="0">
              <a:latin typeface="黑体" panose="02010609060101010101" pitchFamily="49" charset="-122"/>
              <a:ea typeface="黑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0060"/>
            <a:ext cx="6476256" cy="620688"/>
          </a:xfrm>
        </p:spPr>
        <p:txBody>
          <a:bodyPr/>
          <a:lstStyle/>
          <a:p>
            <a:r>
              <a:rPr lang="zh-CN" altLang="en-US" sz="3200" dirty="0">
                <a:latin typeface="黑体" panose="02010609060101010101" pitchFamily="49" charset="-122"/>
                <a:ea typeface="黑体" panose="02010609060101010101" pitchFamily="49" charset="-122"/>
              </a:rPr>
              <a:t>液压阀（上）目录</a:t>
            </a:r>
            <a:endParaRPr lang="en-US" sz="3200" dirty="0">
              <a:latin typeface="黑体" panose="02010609060101010101" pitchFamily="49" charset="-122"/>
              <a:ea typeface="黑体" panose="02010609060101010101" pitchFamily="49" charset="-122"/>
            </a:endParaRPr>
          </a:p>
        </p:txBody>
      </p:sp>
      <p:sp>
        <p:nvSpPr>
          <p:cNvPr id="10" name="矩形 9"/>
          <p:cNvSpPr/>
          <p:nvPr/>
        </p:nvSpPr>
        <p:spPr>
          <a:xfrm>
            <a:off x="395536" y="1268760"/>
            <a:ext cx="2992486" cy="3714478"/>
          </a:xfrm>
          <a:prstGeom prst="rect">
            <a:avLst/>
          </a:prstGeom>
        </p:spPr>
        <p:txBody>
          <a:bodyPr wrap="none">
            <a:spAutoFit/>
          </a:bodyPr>
          <a:lstStyle/>
          <a:p>
            <a:pPr marL="342265" indent="-342265" algn="just">
              <a:lnSpc>
                <a:spcPct val="150000"/>
              </a:lnSpc>
              <a:spcBef>
                <a:spcPts val="575"/>
              </a:spcBef>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液压阀概述</a:t>
            </a:r>
            <a:endParaRPr lang="en-US" altLang="zh-CN" sz="2400" dirty="0">
              <a:latin typeface="黑体" panose="02010609060101010101" pitchFamily="49" charset="-122"/>
              <a:ea typeface="黑体" panose="02010609060101010101" pitchFamily="49" charset="-122"/>
            </a:endParaRPr>
          </a:p>
          <a:p>
            <a:pPr marL="342265" indent="-342265" algn="just">
              <a:lnSpc>
                <a:spcPct val="150000"/>
              </a:lnSpc>
              <a:spcBef>
                <a:spcPts val="575"/>
              </a:spcBef>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液压阀的共性问题</a:t>
            </a:r>
            <a:endParaRPr lang="en-US" altLang="zh-CN" sz="2400" dirty="0">
              <a:latin typeface="黑体" panose="02010609060101010101" pitchFamily="49" charset="-122"/>
              <a:ea typeface="黑体" panose="02010609060101010101" pitchFamily="49" charset="-122"/>
            </a:endParaRPr>
          </a:p>
          <a:p>
            <a:pPr marL="342265" indent="-342265" algn="just">
              <a:lnSpc>
                <a:spcPct val="150000"/>
              </a:lnSpc>
              <a:spcBef>
                <a:spcPts val="575"/>
              </a:spcBef>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方向控制阀</a:t>
            </a:r>
            <a:endParaRPr lang="en-US" altLang="zh-CN" sz="2400" dirty="0">
              <a:latin typeface="黑体" panose="02010609060101010101" pitchFamily="49" charset="-122"/>
              <a:ea typeface="黑体" panose="02010609060101010101" pitchFamily="49" charset="-122"/>
            </a:endParaRPr>
          </a:p>
          <a:p>
            <a:pPr marL="342265" indent="-342265" algn="just">
              <a:lnSpc>
                <a:spcPct val="150000"/>
              </a:lnSpc>
              <a:spcBef>
                <a:spcPts val="575"/>
              </a:spcBef>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压力控制阀</a:t>
            </a:r>
            <a:endParaRPr lang="en-US" altLang="zh-CN" sz="2400" dirty="0">
              <a:latin typeface="黑体" panose="02010609060101010101" pitchFamily="49" charset="-122"/>
              <a:ea typeface="黑体" panose="02010609060101010101" pitchFamily="49" charset="-122"/>
            </a:endParaRPr>
          </a:p>
          <a:p>
            <a:pPr marL="342265" indent="-342265" algn="just">
              <a:lnSpc>
                <a:spcPct val="150000"/>
              </a:lnSpc>
              <a:spcBef>
                <a:spcPts val="575"/>
              </a:spcBef>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流量控制阀</a:t>
            </a:r>
            <a:endParaRPr lang="en-US" altLang="zh-CN" sz="2400" dirty="0">
              <a:latin typeface="黑体" panose="02010609060101010101" pitchFamily="49" charset="-122"/>
              <a:ea typeface="黑体" panose="02010609060101010101" pitchFamily="49" charset="-122"/>
            </a:endParaRPr>
          </a:p>
          <a:p>
            <a:pPr marL="342265" indent="-342265" algn="just">
              <a:lnSpc>
                <a:spcPct val="150000"/>
              </a:lnSpc>
              <a:spcBef>
                <a:spcPts val="575"/>
              </a:spcBef>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作业：</a:t>
            </a:r>
            <a:endParaRPr lang="en-US" altLang="zh-CN" sz="2400" dirty="0">
              <a:latin typeface="黑体" panose="02010609060101010101" pitchFamily="49" charset="-122"/>
              <a:ea typeface="黑体" panose="02010609060101010101" pitchFamily="49" charset="-122"/>
            </a:endParaRPr>
          </a:p>
        </p:txBody>
      </p:sp>
      <p:sp>
        <p:nvSpPr>
          <p:cNvPr id="4" name="矩形 3"/>
          <p:cNvSpPr/>
          <p:nvPr/>
        </p:nvSpPr>
        <p:spPr>
          <a:xfrm>
            <a:off x="5883039" y="240638"/>
            <a:ext cx="2987824" cy="400110"/>
          </a:xfrm>
          <a:prstGeom prst="rect">
            <a:avLst/>
          </a:prstGeom>
        </p:spPr>
        <p:txBody>
          <a:bodyPr wrap="square">
            <a:spAutoFit/>
          </a:bodyPr>
          <a:lstStyle/>
          <a:p>
            <a:r>
              <a:rPr lang="zh-CN" altLang="en-US" sz="2000" dirty="0">
                <a:solidFill>
                  <a:schemeClr val="accent6"/>
                </a:solidFill>
                <a:latin typeface="黑体" panose="02010609060101010101" pitchFamily="49" charset="-122"/>
                <a:ea typeface="黑体" panose="02010609060101010101" pitchFamily="49" charset="-122"/>
              </a:rPr>
              <a:t>（对应教材第六章</a:t>
            </a:r>
            <a:r>
              <a:rPr lang="en-US" altLang="zh-CN" sz="2000" dirty="0">
                <a:solidFill>
                  <a:schemeClr val="accent6"/>
                </a:solidFill>
                <a:latin typeface="黑体" panose="02010609060101010101" pitchFamily="49" charset="-122"/>
                <a:ea typeface="黑体" panose="02010609060101010101" pitchFamily="49" charset="-122"/>
              </a:rPr>
              <a:t>1-5</a:t>
            </a:r>
            <a:r>
              <a:rPr lang="zh-CN" altLang="en-US" sz="2000" dirty="0">
                <a:solidFill>
                  <a:schemeClr val="accent6"/>
                </a:solidFill>
                <a:latin typeface="黑体" panose="02010609060101010101" pitchFamily="49" charset="-122"/>
                <a:ea typeface="黑体" panose="02010609060101010101" pitchFamily="49" charset="-122"/>
              </a:rPr>
              <a:t>节）</a:t>
            </a:r>
            <a:endParaRPr lang="zh-CN" altLang="en-US"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单向阀</a:t>
            </a:r>
            <a:endParaRPr lang="en-US" sz="3200" dirty="0">
              <a:latin typeface="黑体" panose="02010609060101010101" pitchFamily="49" charset="-122"/>
              <a:ea typeface="黑体" panose="02010609060101010101" pitchFamily="49" charset="-122"/>
            </a:endParaRPr>
          </a:p>
        </p:txBody>
      </p:sp>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471" y="1916832"/>
            <a:ext cx="2747268" cy="2135858"/>
          </a:xfrm>
          <a:prstGeom prst="rect">
            <a:avLst/>
          </a:prstGeom>
        </p:spPr>
      </p:pic>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0739" y="1124744"/>
            <a:ext cx="6015617" cy="4392488"/>
          </a:xfrm>
          <a:prstGeom prst="rect">
            <a:avLst/>
          </a:prstGeom>
        </p:spPr>
      </p:pic>
      <p:sp>
        <p:nvSpPr>
          <p:cNvPr id="8" name="Content Placeholder 2"/>
          <p:cNvSpPr txBox="1"/>
          <p:nvPr/>
        </p:nvSpPr>
        <p:spPr bwMode="auto">
          <a:xfrm>
            <a:off x="57536" y="4135170"/>
            <a:ext cx="2979139" cy="159808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en-US" altLang="zh-CN" sz="1600" kern="0" dirty="0">
                <a:latin typeface="黑体" panose="02010609060101010101" pitchFamily="49" charset="-122"/>
                <a:ea typeface="黑体" panose="02010609060101010101" pitchFamily="49" charset="-122"/>
              </a:rPr>
              <a:t>Bosch Rexroth Z1S 10</a:t>
            </a:r>
            <a:r>
              <a:rPr lang="zh-CN" altLang="en-US" sz="1600" kern="0" dirty="0">
                <a:latin typeface="黑体" panose="02010609060101010101" pitchFamily="49" charset="-122"/>
                <a:ea typeface="黑体" panose="02010609060101010101" pitchFamily="49" charset="-122"/>
              </a:rPr>
              <a:t>单向阀</a:t>
            </a:r>
            <a:endParaRPr lang="en-US" altLang="zh-CN" sz="1600" kern="0" dirty="0">
              <a:latin typeface="黑体" panose="02010609060101010101" pitchFamily="49" charset="-122"/>
              <a:ea typeface="黑体" panose="02010609060101010101" pitchFamily="49" charset="-122"/>
            </a:endParaRPr>
          </a:p>
          <a:p>
            <a:pPr marL="0" indent="0" algn="ctr">
              <a:buNone/>
            </a:pPr>
            <a:r>
              <a:rPr lang="zh-CN" altLang="en-US" sz="1600" kern="0" dirty="0">
                <a:latin typeface="黑体" panose="02010609060101010101" pitchFamily="49" charset="-122"/>
                <a:ea typeface="黑体" panose="02010609060101010101" pitchFamily="49" charset="-122"/>
              </a:rPr>
              <a:t>最大工作压力：</a:t>
            </a:r>
            <a:r>
              <a:rPr lang="en-US" altLang="zh-CN" sz="1600" kern="0" dirty="0">
                <a:latin typeface="黑体" panose="02010609060101010101" pitchFamily="49" charset="-122"/>
                <a:ea typeface="黑体" panose="02010609060101010101" pitchFamily="49" charset="-122"/>
              </a:rPr>
              <a:t>350bar</a:t>
            </a:r>
            <a:endParaRPr lang="en-US" altLang="zh-CN" sz="1600" kern="0" dirty="0">
              <a:latin typeface="黑体" panose="02010609060101010101" pitchFamily="49" charset="-122"/>
              <a:ea typeface="黑体" panose="02010609060101010101" pitchFamily="49" charset="-122"/>
            </a:endParaRPr>
          </a:p>
          <a:p>
            <a:pPr marL="0" indent="0" algn="ctr">
              <a:buNone/>
            </a:pPr>
            <a:r>
              <a:rPr lang="zh-CN" altLang="en-US" sz="1600" kern="0" dirty="0">
                <a:latin typeface="黑体" panose="02010609060101010101" pitchFamily="49" charset="-122"/>
                <a:ea typeface="黑体" panose="02010609060101010101" pitchFamily="49" charset="-122"/>
              </a:rPr>
              <a:t>最大流量：</a:t>
            </a:r>
            <a:r>
              <a:rPr lang="en-US" altLang="zh-CN" sz="1600" kern="0" dirty="0">
                <a:latin typeface="黑体" panose="02010609060101010101" pitchFamily="49" charset="-122"/>
                <a:ea typeface="黑体" panose="02010609060101010101" pitchFamily="49" charset="-122"/>
              </a:rPr>
              <a:t>100L/min</a:t>
            </a:r>
            <a:endParaRPr lang="en-US" altLang="zh-CN" sz="1600" kern="0" dirty="0">
              <a:latin typeface="黑体" panose="02010609060101010101" pitchFamily="49" charset="-122"/>
              <a:ea typeface="黑体" panose="02010609060101010101" pitchFamily="49" charset="-122"/>
            </a:endParaRPr>
          </a:p>
          <a:p>
            <a:pPr marL="0" indent="0" algn="ctr">
              <a:buNone/>
            </a:pPr>
            <a:r>
              <a:rPr lang="zh-CN" altLang="en-US" sz="1600" kern="0" dirty="0">
                <a:latin typeface="黑体" panose="02010609060101010101" pitchFamily="49" charset="-122"/>
                <a:ea typeface="黑体" panose="02010609060101010101" pitchFamily="49" charset="-122"/>
              </a:rPr>
              <a:t>开启压力：</a:t>
            </a:r>
            <a:r>
              <a:rPr lang="en-US" altLang="zh-CN" sz="1600" kern="0" dirty="0">
                <a:latin typeface="黑体" panose="02010609060101010101" pitchFamily="49" charset="-122"/>
                <a:ea typeface="黑体" panose="02010609060101010101" pitchFamily="49" charset="-122"/>
              </a:rPr>
              <a:t>0.5bar</a:t>
            </a:r>
            <a:r>
              <a:rPr lang="zh-CN" altLang="en-US" sz="1600" kern="0" dirty="0">
                <a:latin typeface="黑体" panose="02010609060101010101" pitchFamily="49" charset="-122"/>
                <a:ea typeface="黑体" panose="02010609060101010101" pitchFamily="49" charset="-122"/>
              </a:rPr>
              <a:t>、</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3.0bar</a:t>
            </a:r>
            <a:r>
              <a:rPr lang="zh-CN" altLang="en-US" sz="1600" kern="0" dirty="0">
                <a:latin typeface="黑体" panose="02010609060101010101" pitchFamily="49" charset="-122"/>
                <a:ea typeface="黑体" panose="02010609060101010101" pitchFamily="49" charset="-122"/>
              </a:rPr>
              <a:t>、</a:t>
            </a:r>
            <a:r>
              <a:rPr lang="en-US" altLang="zh-CN" sz="1600" kern="0" dirty="0">
                <a:latin typeface="黑体" panose="02010609060101010101" pitchFamily="49" charset="-122"/>
                <a:ea typeface="黑体" panose="02010609060101010101" pitchFamily="49" charset="-122"/>
              </a:rPr>
              <a:t>5.0bar</a:t>
            </a:r>
            <a:endParaRPr lang="en-US" altLang="zh-CN" sz="1600" kern="0" dirty="0">
              <a:latin typeface="黑体" panose="02010609060101010101" pitchFamily="49" charset="-122"/>
              <a:ea typeface="黑体" panose="02010609060101010101" pitchFamily="49" charset="-122"/>
            </a:endParaRPr>
          </a:p>
        </p:txBody>
      </p:sp>
      <p:sp>
        <p:nvSpPr>
          <p:cNvPr id="9" name="Content Placeholder 2"/>
          <p:cNvSpPr txBox="1"/>
          <p:nvPr/>
        </p:nvSpPr>
        <p:spPr bwMode="auto">
          <a:xfrm>
            <a:off x="3948327" y="5605184"/>
            <a:ext cx="3960440" cy="3600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不同开启压力下的流量</a:t>
            </a:r>
            <a:r>
              <a:rPr lang="en-US" altLang="zh-CN" sz="1600" kern="0" dirty="0">
                <a:latin typeface="黑体" panose="02010609060101010101" pitchFamily="49" charset="-122"/>
                <a:ea typeface="黑体" panose="02010609060101010101" pitchFamily="49" charset="-122"/>
              </a:rPr>
              <a:t>-</a:t>
            </a:r>
            <a:r>
              <a:rPr lang="zh-CN" altLang="en-US" sz="1600" kern="0" dirty="0">
                <a:latin typeface="黑体" panose="02010609060101010101" pitchFamily="49" charset="-122"/>
                <a:ea typeface="黑体" panose="02010609060101010101" pitchFamily="49" charset="-122"/>
              </a:rPr>
              <a:t>压力特性曲线</a:t>
            </a:r>
            <a:endParaRPr lang="en-US" altLang="zh-CN" sz="1600" kern="0" dirty="0">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3804370" y="573138"/>
            <a:ext cx="4122275" cy="6197961"/>
          </a:xfrm>
          <a:prstGeom prst="rect">
            <a:avLst/>
          </a:prstGeom>
        </p:spPr>
      </p:pic>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液控单向阀</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51520" y="859448"/>
            <a:ext cx="8670538" cy="841360"/>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有</a:t>
            </a:r>
            <a:r>
              <a:rPr lang="zh-CN" altLang="en-US" sz="2000" dirty="0">
                <a:solidFill>
                  <a:schemeClr val="accent2"/>
                </a:solidFill>
                <a:latin typeface="黑体" panose="02010609060101010101" pitchFamily="49" charset="-122"/>
                <a:ea typeface="黑体" panose="02010609060101010101" pitchFamily="49" charset="-122"/>
              </a:rPr>
              <a:t>普通型</a:t>
            </a:r>
            <a:r>
              <a:rPr lang="zh-CN" altLang="en-US" sz="2000" dirty="0">
                <a:latin typeface="黑体" panose="02010609060101010101" pitchFamily="49" charset="-122"/>
                <a:ea typeface="黑体" panose="02010609060101010101" pitchFamily="49" charset="-122"/>
              </a:rPr>
              <a:t>和</a:t>
            </a:r>
            <a:r>
              <a:rPr lang="zh-CN" altLang="en-US" sz="2000" dirty="0">
                <a:solidFill>
                  <a:schemeClr val="accent2"/>
                </a:solidFill>
                <a:latin typeface="黑体" panose="02010609060101010101" pitchFamily="49" charset="-122"/>
                <a:ea typeface="黑体" panose="02010609060101010101" pitchFamily="49" charset="-122"/>
              </a:rPr>
              <a:t>带卸荷阀芯型</a:t>
            </a:r>
            <a:r>
              <a:rPr lang="zh-CN" altLang="en-US" sz="2000" dirty="0">
                <a:latin typeface="黑体" panose="02010609060101010101" pitchFamily="49" charset="-122"/>
                <a:ea typeface="黑体" panose="02010609060101010101" pitchFamily="49" charset="-122"/>
              </a:rPr>
              <a:t>两种，每种按控制活塞泄油腔的连接方式分为</a:t>
            </a:r>
            <a:r>
              <a:rPr lang="zh-CN" altLang="en-US" sz="2000" dirty="0">
                <a:solidFill>
                  <a:schemeClr val="accent2"/>
                </a:solidFill>
                <a:latin typeface="黑体" panose="02010609060101010101" pitchFamily="49" charset="-122"/>
                <a:ea typeface="黑体" panose="02010609060101010101" pitchFamily="49" charset="-122"/>
              </a:rPr>
              <a:t>内泄式</a:t>
            </a:r>
            <a:r>
              <a:rPr lang="zh-CN" altLang="en-US" sz="2000" dirty="0">
                <a:latin typeface="黑体" panose="02010609060101010101" pitchFamily="49" charset="-122"/>
                <a:ea typeface="黑体" panose="02010609060101010101" pitchFamily="49" charset="-122"/>
              </a:rPr>
              <a:t>和</a:t>
            </a:r>
            <a:r>
              <a:rPr lang="zh-CN" altLang="en-US" sz="2000" dirty="0">
                <a:solidFill>
                  <a:schemeClr val="accent2"/>
                </a:solidFill>
                <a:latin typeface="黑体" panose="02010609060101010101" pitchFamily="49" charset="-122"/>
                <a:ea typeface="黑体" panose="02010609060101010101" pitchFamily="49" charset="-122"/>
              </a:rPr>
              <a:t>外泄式</a:t>
            </a:r>
            <a:r>
              <a:rPr lang="zh-CN" altLang="en-US" sz="2000" dirty="0">
                <a:latin typeface="黑体" panose="02010609060101010101" pitchFamily="49" charset="-122"/>
                <a:ea typeface="黑体" panose="02010609060101010101" pitchFamily="49" charset="-122"/>
              </a:rPr>
              <a:t>两种</a:t>
            </a:r>
            <a:endParaRPr lang="en-US" altLang="zh-CN" sz="2000" dirty="0">
              <a:latin typeface="黑体" panose="02010609060101010101" pitchFamily="49" charset="-122"/>
              <a:ea typeface="黑体" panose="02010609060101010101" pitchFamily="49" charset="-122"/>
            </a:endParaRPr>
          </a:p>
        </p:txBody>
      </p:sp>
      <p:sp>
        <p:nvSpPr>
          <p:cNvPr id="6" name="Content Placeholder 2"/>
          <p:cNvSpPr txBox="1"/>
          <p:nvPr/>
        </p:nvSpPr>
        <p:spPr bwMode="auto">
          <a:xfrm>
            <a:off x="4034576" y="5755811"/>
            <a:ext cx="3384376" cy="67545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6-9 </a:t>
            </a:r>
            <a:r>
              <a:rPr lang="zh-CN" altLang="en-US" sz="1600" kern="0" dirty="0">
                <a:latin typeface="黑体" panose="02010609060101010101" pitchFamily="49" charset="-122"/>
                <a:ea typeface="黑体" panose="02010609060101010101" pitchFamily="49" charset="-122"/>
              </a:rPr>
              <a:t>普通型外泄式液控单向阀</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控制活塞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推杆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阀芯 </a:t>
            </a:r>
            <a:r>
              <a:rPr lang="en-US" altLang="zh-CN" sz="1600" kern="0" dirty="0">
                <a:latin typeface="黑体" panose="02010609060101010101" pitchFamily="49" charset="-122"/>
                <a:ea typeface="黑体" panose="02010609060101010101" pitchFamily="49" charset="-122"/>
              </a:rPr>
              <a:t>4-</a:t>
            </a:r>
            <a:r>
              <a:rPr lang="zh-CN" altLang="en-US" sz="1600" kern="0" dirty="0">
                <a:latin typeface="黑体" panose="02010609060101010101" pitchFamily="49" charset="-122"/>
                <a:ea typeface="黑体" panose="02010609060101010101" pitchFamily="49" charset="-122"/>
              </a:rPr>
              <a:t>弹簧</a:t>
            </a:r>
            <a:endParaRPr lang="en-US" altLang="zh-CN" sz="1600" kern="0" dirty="0">
              <a:latin typeface="黑体" panose="02010609060101010101" pitchFamily="49" charset="-122"/>
              <a:ea typeface="黑体" panose="02010609060101010101" pitchFamily="49" charset="-122"/>
            </a:endParaRPr>
          </a:p>
        </p:txBody>
      </p:sp>
      <p:sp>
        <p:nvSpPr>
          <p:cNvPr id="7" name="Content Placeholder 2"/>
          <p:cNvSpPr txBox="1"/>
          <p:nvPr/>
        </p:nvSpPr>
        <p:spPr bwMode="auto">
          <a:xfrm>
            <a:off x="251519" y="2780928"/>
            <a:ext cx="2625105" cy="100811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当控制口无压力通入时，作用和普通单向阀一样</a:t>
            </a:r>
            <a:endParaRPr lang="en-US" altLang="zh-CN" sz="2000" kern="0" dirty="0">
              <a:latin typeface="黑体" panose="02010609060101010101" pitchFamily="49" charset="-122"/>
              <a:ea typeface="黑体" panose="02010609060101010101" pitchFamily="49" charset="-122"/>
            </a:endParaRPr>
          </a:p>
        </p:txBody>
      </p:sp>
      <p:sp>
        <p:nvSpPr>
          <p:cNvPr id="8" name="Content Placeholder 2"/>
          <p:cNvSpPr txBox="1"/>
          <p:nvPr/>
        </p:nvSpPr>
        <p:spPr bwMode="auto">
          <a:xfrm>
            <a:off x="251519" y="4256240"/>
            <a:ext cx="2625105" cy="1049943"/>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当控制口有足够大的控制压力油，油液可在两个方向自由流通</a:t>
            </a:r>
            <a:endParaRPr lang="en-US" altLang="zh-CN" sz="2000" kern="0" dirty="0">
              <a:latin typeface="黑体" panose="02010609060101010101" pitchFamily="49" charset="-122"/>
              <a:ea typeface="黑体" panose="02010609060101010101" pitchFamily="49" charset="-122"/>
            </a:endParaRPr>
          </a:p>
        </p:txBody>
      </p:sp>
      <p:sp>
        <p:nvSpPr>
          <p:cNvPr id="11" name="矩形 10"/>
          <p:cNvSpPr/>
          <p:nvPr/>
        </p:nvSpPr>
        <p:spPr>
          <a:xfrm>
            <a:off x="4427984" y="5268325"/>
            <a:ext cx="800219" cy="338554"/>
          </a:xfrm>
          <a:prstGeom prst="rect">
            <a:avLst/>
          </a:prstGeom>
        </p:spPr>
        <p:txBody>
          <a:bodyPr wrap="none">
            <a:spAutoFit/>
          </a:bodyPr>
          <a:lstStyle/>
          <a:p>
            <a:r>
              <a:rPr lang="zh-CN" altLang="en-US" sz="1600" kern="0" dirty="0">
                <a:latin typeface="黑体" panose="02010609060101010101" pitchFamily="49" charset="-122"/>
                <a:ea typeface="黑体" panose="02010609060101010101" pitchFamily="49" charset="-122"/>
              </a:rPr>
              <a:t>控制口</a:t>
            </a:r>
            <a:endParaRPr lang="zh-CN" altLang="en-US" sz="1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液控单向阀</a:t>
            </a:r>
            <a:endParaRPr lang="en-US" sz="3200" dirty="0">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1"/>
          <a:stretch>
            <a:fillRect/>
          </a:stretch>
        </p:blipFill>
        <p:spPr>
          <a:xfrm>
            <a:off x="683568" y="1340768"/>
            <a:ext cx="3888432" cy="5130000"/>
          </a:xfrm>
          <a:prstGeom prst="rect">
            <a:avLst/>
          </a:prstGeom>
        </p:spPr>
      </p:pic>
      <p:pic>
        <p:nvPicPr>
          <p:cNvPr id="11" name="图片 10"/>
          <p:cNvPicPr>
            <a:picLocks noChangeAspect="1"/>
          </p:cNvPicPr>
          <p:nvPr/>
        </p:nvPicPr>
        <p:blipFill>
          <a:blip r:embed="rId2"/>
          <a:stretch>
            <a:fillRect/>
          </a:stretch>
        </p:blipFill>
        <p:spPr>
          <a:xfrm>
            <a:off x="4603411" y="4653136"/>
            <a:ext cx="4104457" cy="1584176"/>
          </a:xfrm>
          <a:prstGeom prst="rect">
            <a:avLst/>
          </a:prstGeom>
        </p:spPr>
      </p:pic>
      <p:sp>
        <p:nvSpPr>
          <p:cNvPr id="12" name="文本框 11"/>
          <p:cNvSpPr txBox="1">
            <a:spLocks noChangeArrowheads="1"/>
          </p:cNvSpPr>
          <p:nvPr/>
        </p:nvSpPr>
        <p:spPr bwMode="auto">
          <a:xfrm>
            <a:off x="5242199" y="1700808"/>
            <a:ext cx="321823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000" dirty="0">
                <a:solidFill>
                  <a:srgbClr val="184972"/>
                </a:solidFill>
                <a:latin typeface="Times New Roman" panose="02020603050405020304" pitchFamily="18" charset="0"/>
                <a:ea typeface="黑体" panose="02010609060101010101" pitchFamily="49" charset="-122"/>
              </a:rPr>
              <a:t>带卸荷阀心的液控单向阀</a:t>
            </a:r>
            <a:endParaRPr lang="zh-CN" altLang="en-US" sz="2000" dirty="0">
              <a:solidFill>
                <a:srgbClr val="184972"/>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液控单向阀</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323528" y="767915"/>
            <a:ext cx="3312368" cy="511817"/>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典型应用：</a:t>
            </a:r>
            <a:r>
              <a:rPr lang="zh-CN" altLang="en-US" sz="2000" dirty="0">
                <a:solidFill>
                  <a:schemeClr val="accent2"/>
                </a:solidFill>
                <a:latin typeface="黑体" panose="02010609060101010101" pitchFamily="49" charset="-122"/>
                <a:ea typeface="黑体" panose="02010609060101010101" pitchFamily="49" charset="-122"/>
              </a:rPr>
              <a:t>液压锁</a:t>
            </a:r>
            <a:endParaRPr lang="en-US" altLang="zh-CN" sz="2000" dirty="0">
              <a:solidFill>
                <a:schemeClr val="accent2"/>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zh-CN" altLang="en-US" sz="2000" dirty="0">
              <a:latin typeface="黑体" panose="02010609060101010101" pitchFamily="49" charset="-122"/>
              <a:ea typeface="黑体" panose="02010609060101010101" pitchFamily="49" charset="-122"/>
            </a:endParaRPr>
          </a:p>
        </p:txBody>
      </p:sp>
      <p:pic>
        <p:nvPicPr>
          <p:cNvPr id="2050" name="Picture 2" descr="https://gimg2.baidu.com/image_search/src=http%3A%2F%2Ffile.tyun.71360.com%2FUpLoadFile%2Fueditor%2Fimage%2F20180209%2F6365376993676893473575134.jpg&amp;refer=http%3A%2F%2Ffile.tyun.71360.com&amp;app=2002&amp;size=f9999,10000&amp;q=a80&amp;n=0&amp;g=0n&amp;fmt=jpeg?sec=1628672645&amp;t=5ee4941c95f754253a071590d36981ff"/>
          <p:cNvPicPr>
            <a:picLocks noChangeAspect="1" noChangeArrowheads="1"/>
          </p:cNvPicPr>
          <p:nvPr/>
        </p:nvPicPr>
        <p:blipFill rotWithShape="1">
          <a:blip r:embed="rId1">
            <a:extLst>
              <a:ext uri="{28A0092B-C50C-407E-A947-70E740481C1C}">
                <a14:useLocalDpi xmlns:a14="http://schemas.microsoft.com/office/drawing/2010/main" val="0"/>
              </a:ext>
            </a:extLst>
          </a:blip>
          <a:srcRect l="4695" r="53984" b="12688"/>
          <a:stretch>
            <a:fillRect/>
          </a:stretch>
        </p:blipFill>
        <p:spPr bwMode="auto">
          <a:xfrm>
            <a:off x="467544" y="1279732"/>
            <a:ext cx="5040561" cy="469688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p:nvPr/>
        </p:nvSpPr>
        <p:spPr bwMode="auto">
          <a:xfrm>
            <a:off x="1619672" y="5976618"/>
            <a:ext cx="2769672" cy="3600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使用液控单向阀的锁紧回路</a:t>
            </a:r>
            <a:endParaRPr lang="en-US" altLang="zh-CN" sz="1600" kern="0" dirty="0">
              <a:latin typeface="黑体" panose="02010609060101010101" pitchFamily="49" charset="-122"/>
              <a:ea typeface="黑体" panose="02010609060101010101" pitchFamily="49" charset="-122"/>
            </a:endParaRPr>
          </a:p>
        </p:txBody>
      </p:sp>
      <p:sp>
        <p:nvSpPr>
          <p:cNvPr id="4" name="矩形 3"/>
          <p:cNvSpPr/>
          <p:nvPr/>
        </p:nvSpPr>
        <p:spPr>
          <a:xfrm>
            <a:off x="5148064" y="1628800"/>
            <a:ext cx="3777945" cy="1015663"/>
          </a:xfrm>
          <a:prstGeom prst="rect">
            <a:avLst/>
          </a:prstGeom>
        </p:spPr>
        <p:txBody>
          <a:bodyPr wrap="square">
            <a:spAutoFit/>
          </a:bodyPr>
          <a:lstStyle/>
          <a:p>
            <a:r>
              <a:rPr lang="zh-CN" altLang="en-US" sz="2000" kern="0" dirty="0">
                <a:latin typeface="黑体" panose="02010609060101010101" pitchFamily="49" charset="-122"/>
                <a:ea typeface="黑体" panose="02010609060101010101" pitchFamily="49" charset="-122"/>
              </a:rPr>
              <a:t>两个液控单向阀取对方油路的压力作为先导油，当一方管路没有压力时，另一方同时关闭</a:t>
            </a:r>
            <a:endParaRPr lang="zh-CN" altLang="en-US" sz="2000" kern="0" dirty="0">
              <a:latin typeface="黑体" panose="02010609060101010101" pitchFamily="49" charset="-122"/>
              <a:ea typeface="黑体" panose="02010609060101010101" pitchFamily="49" charset="-122"/>
            </a:endParaRPr>
          </a:p>
        </p:txBody>
      </p:sp>
      <p:sp>
        <p:nvSpPr>
          <p:cNvPr id="7" name="矩形 6"/>
          <p:cNvSpPr/>
          <p:nvPr/>
        </p:nvSpPr>
        <p:spPr>
          <a:xfrm>
            <a:off x="5153990" y="3137547"/>
            <a:ext cx="3772019" cy="1015663"/>
          </a:xfrm>
          <a:prstGeom prst="rect">
            <a:avLst/>
          </a:prstGeom>
        </p:spPr>
        <p:txBody>
          <a:bodyPr wrap="square">
            <a:spAutoFit/>
          </a:bodyPr>
          <a:lstStyle/>
          <a:p>
            <a:r>
              <a:rPr lang="zh-CN" altLang="en-US" sz="2000" kern="0" dirty="0">
                <a:latin typeface="黑体" panose="02010609060101010101" pitchFamily="49" charset="-122"/>
                <a:ea typeface="黑体" panose="02010609060101010101" pitchFamily="49" charset="-122"/>
              </a:rPr>
              <a:t>通常使用在承重液压缸或马达油路中，防止液压缸或马达在重物作用下自行下滑</a:t>
            </a:r>
            <a:endParaRPr lang="zh-CN" altLang="en-US" sz="2000" kern="0" dirty="0">
              <a:latin typeface="黑体" panose="02010609060101010101" pitchFamily="49" charset="-122"/>
              <a:ea typeface="黑体" panose="02010609060101010101" pitchFamily="49" charset="-122"/>
            </a:endParaRPr>
          </a:p>
        </p:txBody>
      </p:sp>
      <p:sp>
        <p:nvSpPr>
          <p:cNvPr id="11" name="矩形 10"/>
          <p:cNvSpPr/>
          <p:nvPr/>
        </p:nvSpPr>
        <p:spPr>
          <a:xfrm>
            <a:off x="5148064" y="4646294"/>
            <a:ext cx="3772019" cy="1015663"/>
          </a:xfrm>
          <a:prstGeom prst="rect">
            <a:avLst/>
          </a:prstGeom>
        </p:spPr>
        <p:txBody>
          <a:bodyPr wrap="square">
            <a:spAutoFit/>
          </a:bodyPr>
          <a:lstStyle/>
          <a:p>
            <a:r>
              <a:rPr lang="zh-CN" altLang="en-US" sz="2000" kern="0" dirty="0">
                <a:latin typeface="黑体" panose="02010609060101010101" pitchFamily="49" charset="-122"/>
                <a:ea typeface="黑体" panose="02010609060101010101" pitchFamily="49" charset="-122"/>
              </a:rPr>
              <a:t>需要动作时，向另一路供油，通过内部控制油路打开单向阀使油路接通，液压缸或马达才能动作</a:t>
            </a:r>
            <a:endParaRPr lang="zh-CN" altLang="en-US" sz="2000" kern="0" dirty="0">
              <a:latin typeface="黑体" panose="02010609060101010101" pitchFamily="49" charset="-122"/>
              <a:ea typeface="黑体" panose="02010609060101010101" pitchFamily="49"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换向阀</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51520" y="980728"/>
            <a:ext cx="8670538" cy="1224136"/>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利用阀芯在阀体中的相对运动，使液流的通路</a:t>
            </a:r>
            <a:r>
              <a:rPr lang="zh-CN" altLang="en-US" sz="2000" dirty="0">
                <a:solidFill>
                  <a:schemeClr val="accent2"/>
                </a:solidFill>
                <a:latin typeface="黑体" panose="02010609060101010101" pitchFamily="49" charset="-122"/>
                <a:ea typeface="黑体" panose="02010609060101010101" pitchFamily="49" charset="-122"/>
              </a:rPr>
              <a:t>接通</a:t>
            </a:r>
            <a:r>
              <a:rPr lang="zh-CN" altLang="en-US" sz="2000" dirty="0">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关断</a:t>
            </a:r>
            <a:r>
              <a:rPr lang="zh-CN" altLang="en-US" sz="2000" dirty="0">
                <a:latin typeface="黑体" panose="02010609060101010101" pitchFamily="49" charset="-122"/>
                <a:ea typeface="黑体" panose="02010609060101010101" pitchFamily="49" charset="-122"/>
              </a:rPr>
              <a:t>，或</a:t>
            </a:r>
            <a:r>
              <a:rPr lang="zh-CN" altLang="en-US" sz="2000" dirty="0">
                <a:solidFill>
                  <a:schemeClr val="accent2"/>
                </a:solidFill>
                <a:latin typeface="黑体" panose="02010609060101010101" pitchFamily="49" charset="-122"/>
                <a:ea typeface="黑体" panose="02010609060101010101" pitchFamily="49" charset="-122"/>
              </a:rPr>
              <a:t>变换流动方向</a:t>
            </a:r>
            <a:r>
              <a:rPr lang="zh-CN" altLang="en-US" sz="2000" dirty="0">
                <a:latin typeface="黑体" panose="02010609060101010101" pitchFamily="49" charset="-122"/>
                <a:ea typeface="黑体" panose="02010609060101010101" pitchFamily="49" charset="-122"/>
              </a:rPr>
              <a:t>，从而使执行元件</a:t>
            </a:r>
            <a:r>
              <a:rPr lang="zh-CN" altLang="en-US" sz="2000" dirty="0">
                <a:solidFill>
                  <a:schemeClr val="accent2"/>
                </a:solidFill>
                <a:latin typeface="黑体" panose="02010609060101010101" pitchFamily="49" charset="-122"/>
                <a:ea typeface="黑体" panose="02010609060101010101" pitchFamily="49" charset="-122"/>
              </a:rPr>
              <a:t>启动</a:t>
            </a:r>
            <a:r>
              <a:rPr lang="zh-CN" altLang="en-US" sz="2000" dirty="0">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停止</a:t>
            </a:r>
            <a:r>
              <a:rPr lang="zh-CN" altLang="en-US" sz="2000" dirty="0">
                <a:latin typeface="黑体" panose="02010609060101010101" pitchFamily="49" charset="-122"/>
                <a:ea typeface="黑体" panose="02010609060101010101" pitchFamily="49" charset="-122"/>
              </a:rPr>
              <a:t>或</a:t>
            </a:r>
            <a:r>
              <a:rPr lang="zh-CN" altLang="en-US" sz="2000" dirty="0">
                <a:solidFill>
                  <a:schemeClr val="accent2"/>
                </a:solidFill>
                <a:latin typeface="黑体" panose="02010609060101010101" pitchFamily="49" charset="-122"/>
                <a:ea typeface="黑体" panose="02010609060101010101" pitchFamily="49" charset="-122"/>
              </a:rPr>
              <a:t>变换运动方向</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功能由</a:t>
            </a:r>
            <a:r>
              <a:rPr lang="zh-CN" altLang="en-US" sz="2000" dirty="0">
                <a:solidFill>
                  <a:schemeClr val="accent2"/>
                </a:solidFill>
                <a:latin typeface="黑体" panose="02010609060101010101" pitchFamily="49" charset="-122"/>
                <a:ea typeface="黑体" panose="02010609060101010101" pitchFamily="49" charset="-122"/>
              </a:rPr>
              <a:t>控制通路数</a:t>
            </a:r>
            <a:r>
              <a:rPr lang="zh-CN" altLang="en-US" sz="2000" dirty="0">
                <a:latin typeface="黑体" panose="02010609060101010101" pitchFamily="49" charset="-122"/>
                <a:ea typeface="黑体" panose="02010609060101010101" pitchFamily="49" charset="-122"/>
              </a:rPr>
              <a:t>及</a:t>
            </a:r>
            <a:r>
              <a:rPr lang="zh-CN" altLang="en-US" sz="2000" dirty="0">
                <a:solidFill>
                  <a:schemeClr val="accent2"/>
                </a:solidFill>
                <a:latin typeface="黑体" panose="02010609060101010101" pitchFamily="49" charset="-122"/>
                <a:ea typeface="黑体" panose="02010609060101010101" pitchFamily="49" charset="-122"/>
              </a:rPr>
              <a:t>工作位置</a:t>
            </a:r>
            <a:r>
              <a:rPr lang="zh-CN" altLang="en-US" sz="2000" dirty="0">
                <a:latin typeface="黑体" panose="02010609060101010101" pitchFamily="49" charset="-122"/>
                <a:ea typeface="黑体" panose="02010609060101010101" pitchFamily="49" charset="-122"/>
              </a:rPr>
              <a:t>所决定</a:t>
            </a:r>
            <a:endParaRPr lang="zh-CN" altLang="en-US" sz="20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23728" y="2544209"/>
            <a:ext cx="6226811" cy="3144496"/>
          </a:xfrm>
          <a:prstGeom prst="rect">
            <a:avLst/>
          </a:prstGeom>
        </p:spPr>
      </p:pic>
      <p:sp>
        <p:nvSpPr>
          <p:cNvPr id="6" name="Content Placeholder 2"/>
          <p:cNvSpPr txBox="1"/>
          <p:nvPr/>
        </p:nvSpPr>
        <p:spPr bwMode="auto">
          <a:xfrm>
            <a:off x="3004885" y="5689340"/>
            <a:ext cx="4464496" cy="67545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6-11 </a:t>
            </a:r>
            <a:r>
              <a:rPr lang="zh-CN" altLang="en-US" sz="1600" kern="0" dirty="0">
                <a:latin typeface="黑体" panose="02010609060101010101" pitchFamily="49" charset="-122"/>
                <a:ea typeface="黑体" panose="02010609060101010101" pitchFamily="49" charset="-122"/>
              </a:rPr>
              <a:t>滑阀式换向阀的工作原理和图形符号</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工作原理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图形符号</a:t>
            </a:r>
            <a:endParaRPr lang="en-US" altLang="zh-CN" sz="1600" kern="0" dirty="0">
              <a:latin typeface="黑体" panose="02010609060101010101" pitchFamily="49" charset="-122"/>
              <a:ea typeface="黑体" panose="02010609060101010101" pitchFamily="49" charset="-122"/>
            </a:endParaRPr>
          </a:p>
        </p:txBody>
      </p:sp>
      <p:sp>
        <p:nvSpPr>
          <p:cNvPr id="7" name="矩形 6"/>
          <p:cNvSpPr/>
          <p:nvPr/>
        </p:nvSpPr>
        <p:spPr>
          <a:xfrm>
            <a:off x="390594" y="3284984"/>
            <a:ext cx="1728192" cy="1451679"/>
          </a:xfrm>
          <a:prstGeom prst="rect">
            <a:avLst/>
          </a:prstGeom>
        </p:spPr>
        <p:txBody>
          <a:bodyPr wrap="square">
            <a:spAutoFit/>
          </a:bodyPr>
          <a:lstStyle/>
          <a:p>
            <a:pPr>
              <a:spcBef>
                <a:spcPts val="480"/>
              </a:spcBef>
              <a:defRPr/>
            </a:pPr>
            <a:r>
              <a:rPr lang="zh-CN" altLang="en-US" sz="2000" dirty="0">
                <a:solidFill>
                  <a:schemeClr val="accent2"/>
                </a:solidFill>
                <a:latin typeface="黑体" panose="02010609060101010101" pitchFamily="49" charset="-122"/>
                <a:ea typeface="黑体" panose="02010609060101010101" pitchFamily="49" charset="-122"/>
              </a:rPr>
              <a:t>三位四通阀</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spcBef>
                <a:spcPts val="480"/>
              </a:spcBef>
              <a:defRPr/>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个工作位置，</a:t>
            </a:r>
            <a:endParaRPr lang="en-US" altLang="zh-CN" sz="2000" dirty="0">
              <a:latin typeface="黑体" panose="02010609060101010101" pitchFamily="49" charset="-122"/>
              <a:ea typeface="黑体" panose="02010609060101010101" pitchFamily="49" charset="-122"/>
            </a:endParaRPr>
          </a:p>
          <a:p>
            <a:pPr>
              <a:spcBef>
                <a:spcPts val="480"/>
              </a:spcBef>
              <a:defRPr/>
            </a:pP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条通路（</a:t>
            </a:r>
            <a:r>
              <a:rPr lang="en-US" altLang="zh-CN" sz="2000" dirty="0">
                <a:latin typeface="黑体" panose="02010609060101010101" pitchFamily="49" charset="-122"/>
                <a:ea typeface="黑体" panose="02010609060101010101" pitchFamily="49" charset="-122"/>
              </a:rPr>
              <a:t>P</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A</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B</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T</a:t>
            </a:r>
            <a:r>
              <a:rPr lang="zh-CN" altLang="en-US" sz="20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换向阀</a:t>
            </a:r>
            <a:endParaRPr lang="en-US" sz="3200" dirty="0">
              <a:latin typeface="黑体" panose="02010609060101010101" pitchFamily="49" charset="-122"/>
              <a:ea typeface="黑体" panose="02010609060101010101" pitchFamily="49" charset="-122"/>
            </a:endParaRPr>
          </a:p>
        </p:txBody>
      </p:sp>
      <p:grpSp>
        <p:nvGrpSpPr>
          <p:cNvPr id="9" name="组合 8"/>
          <p:cNvGrpSpPr/>
          <p:nvPr/>
        </p:nvGrpSpPr>
        <p:grpSpPr>
          <a:xfrm>
            <a:off x="2473722" y="836712"/>
            <a:ext cx="6563965" cy="2736304"/>
            <a:chOff x="1115616" y="1538935"/>
            <a:chExt cx="7906853" cy="3296110"/>
          </a:xfrm>
        </p:grpSpPr>
        <p:pic>
          <p:nvPicPr>
            <p:cNvPr id="4" name="图片 3" descr="屏幕剪辑"/>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15616" y="1538935"/>
              <a:ext cx="7906853" cy="3296110"/>
            </a:xfrm>
            <a:prstGeom prst="rect">
              <a:avLst/>
            </a:prstGeom>
          </p:spPr>
        </p:pic>
        <p:sp>
          <p:nvSpPr>
            <p:cNvPr id="8" name="矩形 7"/>
            <p:cNvSpPr/>
            <p:nvPr/>
          </p:nvSpPr>
          <p:spPr>
            <a:xfrm>
              <a:off x="1254690" y="4509120"/>
              <a:ext cx="1157070" cy="227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descr="屏幕剪辑"/>
          <p:cNvPicPr>
            <a:picLocks noChangeAspect="1"/>
          </p:cNvPicPr>
          <p:nvPr/>
        </p:nvPicPr>
        <p:blipFill rotWithShape="1">
          <a:blip r:embed="rId2">
            <a:extLst>
              <a:ext uri="{28A0092B-C50C-407E-A947-70E740481C1C}">
                <a14:useLocalDpi xmlns:a14="http://schemas.microsoft.com/office/drawing/2010/main" val="0"/>
              </a:ext>
            </a:extLst>
          </a:blip>
          <a:srcRect t="54900" r="42392"/>
          <a:stretch>
            <a:fillRect/>
          </a:stretch>
        </p:blipFill>
        <p:spPr>
          <a:xfrm>
            <a:off x="4569768" y="3693670"/>
            <a:ext cx="3809423" cy="2543642"/>
          </a:xfrm>
          <a:prstGeom prst="rect">
            <a:avLst/>
          </a:prstGeom>
        </p:spPr>
      </p:pic>
      <p:pic>
        <p:nvPicPr>
          <p:cNvPr id="13" name="图片 12" descr="屏幕剪辑"/>
          <p:cNvPicPr>
            <a:picLocks noChangeAspect="1"/>
          </p:cNvPicPr>
          <p:nvPr/>
        </p:nvPicPr>
        <p:blipFill rotWithShape="1">
          <a:blip r:embed="rId2">
            <a:extLst>
              <a:ext uri="{28A0092B-C50C-407E-A947-70E740481C1C}">
                <a14:useLocalDpi xmlns:a14="http://schemas.microsoft.com/office/drawing/2010/main" val="0"/>
              </a:ext>
            </a:extLst>
          </a:blip>
          <a:srcRect r="42392" b="54037"/>
          <a:stretch>
            <a:fillRect/>
          </a:stretch>
        </p:blipFill>
        <p:spPr>
          <a:xfrm>
            <a:off x="755576" y="3720363"/>
            <a:ext cx="3649794" cy="2483662"/>
          </a:xfrm>
          <a:prstGeom prst="rect">
            <a:avLst/>
          </a:prstGeom>
        </p:spPr>
      </p:pic>
      <p:sp>
        <p:nvSpPr>
          <p:cNvPr id="14" name="Content Placeholder 2"/>
          <p:cNvSpPr txBox="1"/>
          <p:nvPr/>
        </p:nvSpPr>
        <p:spPr bwMode="auto">
          <a:xfrm>
            <a:off x="-180528" y="1590323"/>
            <a:ext cx="3499389" cy="100811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en-US" altLang="zh-CN" sz="1600" kern="0" dirty="0">
                <a:latin typeface="黑体" panose="02010609060101010101" pitchFamily="49" charset="-122"/>
                <a:ea typeface="黑体" panose="02010609060101010101" pitchFamily="49" charset="-122"/>
              </a:rPr>
              <a:t>Bosch Rexroth WE 10</a:t>
            </a:r>
            <a:r>
              <a:rPr lang="zh-CN" altLang="en-US" sz="1600" kern="0" dirty="0">
                <a:latin typeface="黑体" panose="02010609060101010101" pitchFamily="49" charset="-122"/>
                <a:ea typeface="黑体" panose="02010609060101010101" pitchFamily="49" charset="-122"/>
              </a:rPr>
              <a:t>换向阀</a:t>
            </a:r>
            <a:endParaRPr lang="en-US" altLang="zh-CN" sz="1600" kern="0" dirty="0">
              <a:latin typeface="黑体" panose="02010609060101010101" pitchFamily="49" charset="-122"/>
              <a:ea typeface="黑体" panose="02010609060101010101" pitchFamily="49" charset="-122"/>
            </a:endParaRPr>
          </a:p>
          <a:p>
            <a:pPr marL="0" indent="0" algn="ctr">
              <a:buNone/>
            </a:pPr>
            <a:r>
              <a:rPr lang="zh-CN" altLang="en-US" sz="1600" kern="0" dirty="0">
                <a:latin typeface="黑体" panose="02010609060101010101" pitchFamily="49" charset="-122"/>
                <a:ea typeface="黑体" panose="02010609060101010101" pitchFamily="49" charset="-122"/>
              </a:rPr>
              <a:t>最大工作压力：</a:t>
            </a:r>
            <a:r>
              <a:rPr lang="en-US" altLang="zh-CN" sz="1600" kern="0" dirty="0">
                <a:latin typeface="黑体" panose="02010609060101010101" pitchFamily="49" charset="-122"/>
                <a:ea typeface="黑体" panose="02010609060101010101" pitchFamily="49" charset="-122"/>
              </a:rPr>
              <a:t>350bar</a:t>
            </a:r>
            <a:endParaRPr lang="en-US" altLang="zh-CN" sz="1600" kern="0" dirty="0">
              <a:latin typeface="黑体" panose="02010609060101010101" pitchFamily="49" charset="-122"/>
              <a:ea typeface="黑体" panose="02010609060101010101" pitchFamily="49" charset="-122"/>
            </a:endParaRPr>
          </a:p>
          <a:p>
            <a:pPr marL="0" indent="0" algn="ctr">
              <a:buNone/>
            </a:pPr>
            <a:r>
              <a:rPr lang="zh-CN" altLang="en-US" sz="1600" kern="0" dirty="0">
                <a:latin typeface="黑体" panose="02010609060101010101" pitchFamily="49" charset="-122"/>
                <a:ea typeface="黑体" panose="02010609060101010101" pitchFamily="49" charset="-122"/>
              </a:rPr>
              <a:t>最大流量：</a:t>
            </a:r>
            <a:r>
              <a:rPr lang="en-US" altLang="zh-CN" sz="1600" kern="0" dirty="0">
                <a:latin typeface="黑体" panose="02010609060101010101" pitchFamily="49" charset="-122"/>
                <a:ea typeface="黑体" panose="02010609060101010101" pitchFamily="49" charset="-122"/>
              </a:rPr>
              <a:t>160L/min</a:t>
            </a:r>
            <a:endParaRPr lang="en-US" altLang="zh-CN" sz="1600" kern="0" dirty="0">
              <a:latin typeface="黑体" panose="02010609060101010101" pitchFamily="49" charset="-122"/>
              <a:ea typeface="黑体" panose="02010609060101010101" pitchFamily="49" charset="-122"/>
            </a:endParaRPr>
          </a:p>
        </p:txBody>
      </p:sp>
      <p:sp>
        <p:nvSpPr>
          <p:cNvPr id="15" name="Content Placeholder 2"/>
          <p:cNvSpPr txBox="1"/>
          <p:nvPr/>
        </p:nvSpPr>
        <p:spPr bwMode="auto">
          <a:xfrm>
            <a:off x="2246394" y="6237312"/>
            <a:ext cx="4934780" cy="3600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该系列不同型号换向阀各通道的流量</a:t>
            </a:r>
            <a:r>
              <a:rPr lang="en-US" altLang="zh-CN" sz="1600" kern="0" dirty="0">
                <a:latin typeface="黑体" panose="02010609060101010101" pitchFamily="49" charset="-122"/>
                <a:ea typeface="黑体" panose="02010609060101010101" pitchFamily="49" charset="-122"/>
              </a:rPr>
              <a:t>-</a:t>
            </a:r>
            <a:r>
              <a:rPr lang="zh-CN" altLang="en-US" sz="1600" kern="0" dirty="0">
                <a:latin typeface="黑体" panose="02010609060101010101" pitchFamily="49" charset="-122"/>
                <a:ea typeface="黑体" panose="02010609060101010101" pitchFamily="49" charset="-122"/>
              </a:rPr>
              <a:t>压力特性曲线</a:t>
            </a:r>
            <a:endParaRPr lang="en-US" altLang="zh-CN" sz="1600" kern="0" dirty="0">
              <a:latin typeface="黑体" panose="02010609060101010101" pitchFamily="49" charset="-122"/>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Group 39"/>
          <p:cNvGraphicFramePr>
            <a:graphicFrameLocks noGrp="1"/>
          </p:cNvGraphicFramePr>
          <p:nvPr/>
        </p:nvGraphicFramePr>
        <p:xfrm>
          <a:off x="466725" y="1396704"/>
          <a:ext cx="8207375" cy="4785318"/>
        </p:xfrm>
        <a:graphic>
          <a:graphicData uri="http://schemas.openxmlformats.org/drawingml/2006/table">
            <a:tbl>
              <a:tblPr>
                <a:tableStyleId>{5940675A-B579-460E-94D1-54222C63F5DA}</a:tableStyleId>
              </a:tblPr>
              <a:tblGrid>
                <a:gridCol w="912812"/>
                <a:gridCol w="2324100"/>
                <a:gridCol w="1414463"/>
                <a:gridCol w="504825"/>
                <a:gridCol w="1516062"/>
                <a:gridCol w="1535113"/>
              </a:tblGrid>
              <a:tr h="33525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名  称</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结构原理图</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图形符号</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使用场合</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hMerge="1">
                  <a:tcPr/>
                </a:tc>
                <a:tc hMerge="1">
                  <a:tcPr/>
                </a:tc>
              </a:tr>
              <a:tr h="51812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二位</a:t>
                      </a:r>
                      <a:endParaRPr kumimoji="1" lang="zh-CN" altLang="en-US" sz="1600" u="none" strike="noStrike" cap="none" normalizeH="0" baseline="0">
                        <a:ln>
                          <a:noFill/>
                        </a:ln>
                        <a:effectLst/>
                        <a:latin typeface="黑体" panose="02010609060101010101" pitchFamily="49" charset="-122"/>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二通阀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控制油路的接通与切断（相当于一个开关）</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hMerge="1">
                  <a:tcPr/>
                </a:tc>
                <a:tc hMerge="1">
                  <a:tcPr/>
                </a:tc>
              </a:tr>
              <a:tr h="51812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二位</a:t>
                      </a:r>
                      <a:endParaRPr kumimoji="1" lang="zh-CN" altLang="en-US" sz="1600" u="none" strike="noStrike" cap="none" normalizeH="0" baseline="0">
                        <a:ln>
                          <a:noFill/>
                        </a:ln>
                        <a:effectLst/>
                        <a:latin typeface="黑体" panose="02010609060101010101" pitchFamily="49" charset="-122"/>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三通阀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控制液流方向（从一个方向变换成另一个方向）</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hMerge="1">
                  <a:tcPr/>
                </a:tc>
                <a:tc hMerge="1">
                  <a:tcPr/>
                </a:tc>
              </a:tr>
              <a:tr h="73146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二位</a:t>
                      </a:r>
                      <a:endParaRPr kumimoji="1" lang="zh-CN" altLang="en-US" sz="1600" u="none" strike="noStrike" cap="none" normalizeH="0" baseline="0">
                        <a:ln>
                          <a:noFill/>
                        </a:ln>
                        <a:effectLst/>
                        <a:latin typeface="黑体" panose="02010609060101010101" pitchFamily="49" charset="-122"/>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四通阀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rowSpan="4">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控制执行元件换向</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不能使执行元件在任一位置上停止运动</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执行元件正反向运动时回油方式相同</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r>
              <a:tr h="73146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三位</a:t>
                      </a:r>
                      <a:endParaRPr kumimoji="1" lang="zh-CN" altLang="en-US" sz="1600" u="none" strike="noStrike" cap="none" normalizeH="0" baseline="0">
                        <a:ln>
                          <a:noFill/>
                        </a:ln>
                        <a:effectLst/>
                        <a:latin typeface="黑体" panose="02010609060101010101" pitchFamily="49" charset="-122"/>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四通阀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vMerge="1">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能使执行元件在任一位置上停止运动</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vMerge="1">
                  <a:tcPr/>
                </a:tc>
              </a:tr>
              <a:tr h="73146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二位</a:t>
                      </a:r>
                      <a:endParaRPr kumimoji="1" lang="zh-CN" altLang="en-US" sz="1600" u="none" strike="noStrike" cap="none" normalizeH="0" baseline="0">
                        <a:ln>
                          <a:noFill/>
                        </a:ln>
                        <a:effectLst/>
                        <a:latin typeface="黑体" panose="02010609060101010101" pitchFamily="49" charset="-122"/>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五通阀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vMerge="1">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不能使执行元件在任一位置上停止运动</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执行元件正反向运动时可以得到不同的回油方式</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r>
              <a:tr h="73146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三位</a:t>
                      </a:r>
                      <a:endParaRPr kumimoji="1" lang="zh-CN" altLang="en-US" sz="1600" u="none" strike="noStrike" cap="none" normalizeH="0" baseline="0">
                        <a:ln>
                          <a:noFill/>
                        </a:ln>
                        <a:effectLst/>
                        <a:latin typeface="黑体" panose="02010609060101010101" pitchFamily="49" charset="-122"/>
                        <a:ea typeface="黑体" panose="02010609060101010101" pitchFamily="49" charset="-122"/>
                      </a:endParaRPr>
                    </a:p>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五通阀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vMerge="1">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能使执行元件在任一位置上停止运动</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vMerge="1">
                  <a:tcPr/>
                </a:tc>
              </a:tr>
            </a:tbl>
          </a:graphicData>
        </a:graphic>
      </p:graphicFrame>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换向阀</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81181" y="809434"/>
            <a:ext cx="8670538" cy="531334"/>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结构主体：阀体和滑阀阀芯</a:t>
            </a:r>
            <a:endParaRPr lang="en-US" altLang="zh-CN" sz="2000" dirty="0">
              <a:latin typeface="黑体" panose="02010609060101010101" pitchFamily="49" charset="-122"/>
              <a:ea typeface="黑体" panose="02010609060101010101" pitchFamily="49" charset="-122"/>
            </a:endParaRPr>
          </a:p>
        </p:txBody>
      </p:sp>
      <p:sp>
        <p:nvSpPr>
          <p:cNvPr id="4" name="Rectangle 11"/>
          <p:cNvSpPr>
            <a:spLocks noChangeArrowheads="1"/>
          </p:cNvSpPr>
          <p:nvPr/>
        </p:nvSpPr>
        <p:spPr bwMode="auto">
          <a:xfrm>
            <a:off x="1730375" y="2598738"/>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6" name="Rectangle 12"/>
          <p:cNvSpPr>
            <a:spLocks noChangeArrowheads="1"/>
          </p:cNvSpPr>
          <p:nvPr/>
        </p:nvSpPr>
        <p:spPr bwMode="auto">
          <a:xfrm>
            <a:off x="1730375" y="2598738"/>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7" name="Rectangle 13"/>
          <p:cNvSpPr>
            <a:spLocks noChangeArrowheads="1"/>
          </p:cNvSpPr>
          <p:nvPr/>
        </p:nvSpPr>
        <p:spPr bwMode="auto">
          <a:xfrm>
            <a:off x="1730375" y="2598738"/>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8" name="Rectangle 14"/>
          <p:cNvSpPr>
            <a:spLocks noChangeArrowheads="1"/>
          </p:cNvSpPr>
          <p:nvPr/>
        </p:nvSpPr>
        <p:spPr bwMode="auto">
          <a:xfrm>
            <a:off x="1730375" y="2598738"/>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pic>
        <p:nvPicPr>
          <p:cNvPr id="9" name="Picture 15" descr="x20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41525" y="1797772"/>
            <a:ext cx="1038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x20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43375" y="1783341"/>
            <a:ext cx="5143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x20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3275" y="2369820"/>
            <a:ext cx="10287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8" descr="x20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57662" y="2360295"/>
            <a:ext cx="4857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9" descr="x20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7699" y="3019119"/>
            <a:ext cx="12858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0" descr="x2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40200" y="3025477"/>
            <a:ext cx="4762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1" descr="x2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92300" y="3800773"/>
            <a:ext cx="13906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2" descr="x21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90986" y="3843318"/>
            <a:ext cx="6191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3" descr="x21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865723" y="4624303"/>
            <a:ext cx="13811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4" descr="x214"/>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57662" y="4671927"/>
            <a:ext cx="495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5" descr="x2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913348" y="5457358"/>
            <a:ext cx="13335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6" descr="x216"/>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098877" y="5457358"/>
            <a:ext cx="6667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7"/>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3" name="Rectangle 28"/>
          <p:cNvSpPr>
            <a:spLocks noChangeArrowheads="1"/>
          </p:cNvSpPr>
          <p:nvPr/>
        </p:nvSpPr>
        <p:spPr bwMode="auto">
          <a:xfrm>
            <a:off x="0" y="1693863"/>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4" name="Rectangle 29"/>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5" name="Rectangle 30"/>
          <p:cNvSpPr>
            <a:spLocks noChangeArrowheads="1"/>
          </p:cNvSpPr>
          <p:nvPr/>
        </p:nvSpPr>
        <p:spPr bwMode="auto">
          <a:xfrm>
            <a:off x="0" y="1693863"/>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6" name="Rectangle 31"/>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7" name="Rectangle 32"/>
          <p:cNvSpPr>
            <a:spLocks noChangeArrowheads="1"/>
          </p:cNvSpPr>
          <p:nvPr/>
        </p:nvSpPr>
        <p:spPr bwMode="auto">
          <a:xfrm>
            <a:off x="0" y="1693863"/>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8" name="Rectangle 33"/>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9" name="Rectangle 34"/>
          <p:cNvSpPr>
            <a:spLocks noChangeArrowheads="1"/>
          </p:cNvSpPr>
          <p:nvPr/>
        </p:nvSpPr>
        <p:spPr bwMode="auto">
          <a:xfrm>
            <a:off x="0" y="1693863"/>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30" name="Rectangle 35"/>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31" name="Rectangle 36"/>
          <p:cNvSpPr>
            <a:spLocks noChangeArrowheads="1"/>
          </p:cNvSpPr>
          <p:nvPr/>
        </p:nvSpPr>
        <p:spPr bwMode="auto">
          <a:xfrm>
            <a:off x="0" y="1693863"/>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32" name="Rectangle 37"/>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b="37357"/>
          <a:stretch>
            <a:fillRect/>
          </a:stretch>
        </p:blipFill>
        <p:spPr>
          <a:xfrm>
            <a:off x="251520" y="3180335"/>
            <a:ext cx="4230162" cy="2891202"/>
          </a:xfrm>
          <a:prstGeom prst="rect">
            <a:avLst/>
          </a:prstGeom>
        </p:spPr>
      </p:pic>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换向阀的操纵方式</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395536" y="920142"/>
            <a:ext cx="8357215" cy="2039443"/>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手动</a:t>
            </a:r>
            <a:r>
              <a:rPr lang="zh-CN" altLang="en-US" sz="2400" dirty="0">
                <a:latin typeface="黑体" panose="02010609060101010101" pitchFamily="49" charset="-122"/>
                <a:ea typeface="黑体" panose="02010609060101010101" pitchFamily="49" charset="-122"/>
              </a:rPr>
              <a:t>换向阀</a:t>
            </a:r>
            <a:endParaRPr lang="en-US" altLang="zh-CN" sz="2000" dirty="0">
              <a:solidFill>
                <a:schemeClr val="accent2"/>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弹簧自动复位结构：</a:t>
            </a:r>
            <a:r>
              <a:rPr lang="zh-CN" altLang="en-US" sz="2000" dirty="0">
                <a:latin typeface="黑体" panose="02010609060101010101" pitchFamily="49" charset="-122"/>
                <a:ea typeface="黑体" panose="02010609060101010101" pitchFamily="49" charset="-122"/>
              </a:rPr>
              <a:t>适用于动作频繁、持续工作时间较短的场合，常用于工程机械</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弹簧钢球定位结构：</a:t>
            </a:r>
            <a:r>
              <a:rPr lang="zh-CN" altLang="en-US" sz="2000" dirty="0">
                <a:latin typeface="黑体" panose="02010609060101010101" pitchFamily="49" charset="-122"/>
                <a:ea typeface="黑体" panose="02010609060101010101" pitchFamily="49" charset="-122"/>
              </a:rPr>
              <a:t>适用于机床、液压机、船舶等需保持工作状态时间较长的情况</a:t>
            </a:r>
            <a:endParaRPr lang="en-US" altLang="zh-CN" sz="2000" dirty="0">
              <a:latin typeface="黑体" panose="02010609060101010101" pitchFamily="49" charset="-122"/>
              <a:ea typeface="黑体" panose="02010609060101010101" pitchFamily="49" charset="-122"/>
            </a:endParaRPr>
          </a:p>
          <a:p>
            <a:pPr marL="0" indent="0" algn="just">
              <a:buNone/>
            </a:pPr>
            <a:r>
              <a:rPr lang="en-US" altLang="zh-CN" sz="2000" dirty="0">
                <a:latin typeface="黑体" panose="02010609060101010101" pitchFamily="49" charset="-122"/>
                <a:ea typeface="黑体" panose="02010609060101010101" pitchFamily="49" charset="-122"/>
              </a:rPr>
              <a:t>   </a:t>
            </a:r>
            <a:endParaRPr lang="en-US" altLang="zh-CN" sz="2000" dirty="0">
              <a:latin typeface="黑体" panose="02010609060101010101" pitchFamily="49" charset="-122"/>
              <a:ea typeface="黑体" panose="02010609060101010101" pitchFamily="49" charset="-122"/>
            </a:endParaRPr>
          </a:p>
        </p:txBody>
      </p:sp>
      <p:sp>
        <p:nvSpPr>
          <p:cNvPr id="6" name="Content Placeholder 2"/>
          <p:cNvSpPr txBox="1"/>
          <p:nvPr/>
        </p:nvSpPr>
        <p:spPr bwMode="auto">
          <a:xfrm>
            <a:off x="4478380" y="5229200"/>
            <a:ext cx="4464496" cy="67545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6-12 </a:t>
            </a:r>
            <a:r>
              <a:rPr lang="zh-CN" altLang="en-US" sz="1600" kern="0" dirty="0">
                <a:latin typeface="黑体" panose="02010609060101010101" pitchFamily="49" charset="-122"/>
                <a:ea typeface="黑体" panose="02010609060101010101" pitchFamily="49" charset="-122"/>
              </a:rPr>
              <a:t>手动换向阀（三位四通）及其图形符号</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弹簧自动复位结构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弹簧钢球定位结构</a:t>
            </a:r>
            <a:endParaRPr lang="en-US" altLang="zh-CN" sz="1600" kern="0" dirty="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t="67267" r="20332"/>
          <a:stretch>
            <a:fillRect/>
          </a:stretch>
        </p:blipFill>
        <p:spPr>
          <a:xfrm>
            <a:off x="4662437" y="3122282"/>
            <a:ext cx="4280439" cy="191885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378515" y="908720"/>
            <a:ext cx="7793885" cy="1152128"/>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机动</a:t>
            </a:r>
            <a:r>
              <a:rPr lang="zh-CN" altLang="en-US" sz="2400" dirty="0">
                <a:latin typeface="黑体" panose="02010609060101010101" pitchFamily="49" charset="-122"/>
                <a:ea typeface="黑体" panose="02010609060101010101" pitchFamily="49" charset="-122"/>
              </a:rPr>
              <a:t>换向阀</a:t>
            </a:r>
            <a:endParaRPr lang="en-US" altLang="zh-CN" sz="24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依靠</a:t>
            </a:r>
            <a:r>
              <a:rPr lang="zh-CN" altLang="en-US" sz="2000" dirty="0">
                <a:solidFill>
                  <a:schemeClr val="accent2"/>
                </a:solidFill>
                <a:latin typeface="黑体" panose="02010609060101010101" pitchFamily="49" charset="-122"/>
                <a:ea typeface="黑体" panose="02010609060101010101" pitchFamily="49" charset="-122"/>
              </a:rPr>
              <a:t>挡铁或凸轮</a:t>
            </a:r>
            <a:r>
              <a:rPr lang="zh-CN" altLang="en-US" sz="2000" dirty="0">
                <a:latin typeface="黑体" panose="02010609060101010101" pitchFamily="49" charset="-122"/>
                <a:ea typeface="黑体" panose="02010609060101010101" pitchFamily="49" charset="-122"/>
              </a:rPr>
              <a:t>来压迫阀芯移动，实现液流通、断或改变流向</a:t>
            </a:r>
            <a:endParaRPr lang="zh-CN" altLang="en-US"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marL="0" indent="0" algn="just">
              <a:buNone/>
            </a:pPr>
            <a:r>
              <a:rPr lang="en-US" altLang="zh-CN" sz="2000" dirty="0">
                <a:latin typeface="黑体" panose="02010609060101010101" pitchFamily="49" charset="-122"/>
                <a:ea typeface="黑体" panose="02010609060101010101" pitchFamily="49" charset="-122"/>
              </a:rPr>
              <a:t>   </a:t>
            </a:r>
            <a:endParaRPr lang="en-US" altLang="zh-CN" sz="2000" dirty="0">
              <a:latin typeface="黑体" panose="02010609060101010101" pitchFamily="49" charset="-122"/>
              <a:ea typeface="黑体" panose="02010609060101010101" pitchFamily="49" charset="-122"/>
            </a:endParaRPr>
          </a:p>
        </p:txBody>
      </p:sp>
      <p:sp>
        <p:nvSpPr>
          <p:cNvPr id="8" name="Content Placeholder 2"/>
          <p:cNvSpPr txBox="1"/>
          <p:nvPr/>
        </p:nvSpPr>
        <p:spPr bwMode="auto">
          <a:xfrm>
            <a:off x="3088646" y="6024229"/>
            <a:ext cx="3250276" cy="67545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6-13 </a:t>
            </a:r>
            <a:r>
              <a:rPr lang="zh-CN" altLang="en-US" sz="1600" kern="0" dirty="0">
                <a:latin typeface="黑体" panose="02010609060101010101" pitchFamily="49" charset="-122"/>
                <a:ea typeface="黑体" panose="02010609060101010101" pitchFamily="49" charset="-122"/>
              </a:rPr>
              <a:t>机动换向阀及其图形符号</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滚轮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阀芯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弹簧</a:t>
            </a:r>
            <a:endParaRPr lang="en-US" altLang="zh-CN" sz="1600" kern="0"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847320" y="1802914"/>
            <a:ext cx="3732928" cy="4242281"/>
          </a:xfrm>
          <a:prstGeom prst="rect">
            <a:avLst/>
          </a:prstGeom>
        </p:spPr>
      </p:pic>
      <p:sp>
        <p:nvSpPr>
          <p:cNvPr id="10"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换向阀的操纵方式</a:t>
            </a:r>
            <a:endParaRPr lang="en-US" sz="3200" dirty="0">
              <a:latin typeface="黑体" panose="02010609060101010101" pitchFamily="49" charset="-122"/>
              <a:ea typeface="黑体" panose="02010609060101010101" pitchFamily="49"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251520" y="764704"/>
            <a:ext cx="8670538" cy="1080120"/>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电磁</a:t>
            </a:r>
            <a:r>
              <a:rPr lang="zh-CN" altLang="en-US" sz="2400" dirty="0">
                <a:latin typeface="黑体" panose="02010609060101010101" pitchFamily="49" charset="-122"/>
                <a:ea typeface="黑体" panose="02010609060101010101" pitchFamily="49" charset="-122"/>
              </a:rPr>
              <a:t>换向阀</a:t>
            </a:r>
            <a:endParaRPr lang="en-US" altLang="zh-CN" sz="24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通过</a:t>
            </a:r>
            <a:r>
              <a:rPr lang="zh-CN" altLang="en-US" sz="2000" dirty="0">
                <a:solidFill>
                  <a:schemeClr val="accent2"/>
                </a:solidFill>
                <a:latin typeface="黑体" panose="02010609060101010101" pitchFamily="49" charset="-122"/>
                <a:ea typeface="黑体" panose="02010609060101010101" pitchFamily="49" charset="-122"/>
              </a:rPr>
              <a:t>电磁铁吸力</a:t>
            </a:r>
            <a:r>
              <a:rPr lang="zh-CN" altLang="en-US" sz="2000" dirty="0">
                <a:latin typeface="黑体" panose="02010609060101010101" pitchFamily="49" charset="-122"/>
                <a:ea typeface="黑体" panose="02010609060101010101" pitchFamily="49" charset="-122"/>
              </a:rPr>
              <a:t>推动阀芯动作来改变液流流向</a:t>
            </a:r>
            <a:endParaRPr lang="en-US" altLang="zh-CN" sz="20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563888" y="1576067"/>
            <a:ext cx="4860032" cy="2087909"/>
          </a:xfrm>
          <a:prstGeom prst="rect">
            <a:avLst/>
          </a:prstGeom>
        </p:spPr>
      </p:pic>
      <p:sp>
        <p:nvSpPr>
          <p:cNvPr id="9" name="Content Placeholder 2"/>
          <p:cNvSpPr txBox="1"/>
          <p:nvPr/>
        </p:nvSpPr>
        <p:spPr bwMode="auto">
          <a:xfrm>
            <a:off x="251520" y="2007322"/>
            <a:ext cx="3312368" cy="67545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6-14 </a:t>
            </a:r>
            <a:r>
              <a:rPr lang="zh-CN" altLang="en-US" sz="1600" kern="0" dirty="0">
                <a:latin typeface="黑体" panose="02010609060101010101" pitchFamily="49" charset="-122"/>
                <a:ea typeface="黑体" panose="02010609060101010101" pitchFamily="49" charset="-122"/>
              </a:rPr>
              <a:t>交流二位三通电磁换向阀及其干式电磁铁的结构</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衔铁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线圈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密封圈 </a:t>
            </a:r>
            <a:r>
              <a:rPr lang="en-US" altLang="zh-CN" sz="1600" kern="0" dirty="0">
                <a:latin typeface="黑体" panose="02010609060101010101" pitchFamily="49" charset="-122"/>
                <a:ea typeface="黑体" panose="02010609060101010101" pitchFamily="49" charset="-122"/>
              </a:rPr>
              <a:t>4-</a:t>
            </a:r>
            <a:r>
              <a:rPr lang="zh-CN" altLang="en-US" sz="1600" kern="0" dirty="0">
                <a:latin typeface="黑体" panose="02010609060101010101" pitchFamily="49" charset="-122"/>
                <a:ea typeface="黑体" panose="02010609060101010101" pitchFamily="49" charset="-122"/>
              </a:rPr>
              <a:t>推杆 </a:t>
            </a:r>
            <a:r>
              <a:rPr lang="en-US" altLang="zh-CN" sz="1600" kern="0" dirty="0">
                <a:latin typeface="黑体" panose="02010609060101010101" pitchFamily="49" charset="-122"/>
                <a:ea typeface="黑体" panose="02010609060101010101" pitchFamily="49" charset="-122"/>
              </a:rPr>
              <a:t>5-</a:t>
            </a:r>
            <a:r>
              <a:rPr lang="zh-CN" altLang="en-US" sz="1600" kern="0" dirty="0">
                <a:latin typeface="黑体" panose="02010609060101010101" pitchFamily="49" charset="-122"/>
                <a:ea typeface="黑体" panose="02010609060101010101" pitchFamily="49" charset="-122"/>
              </a:rPr>
              <a:t>阀芯 </a:t>
            </a:r>
            <a:r>
              <a:rPr lang="en-US" altLang="zh-CN" sz="1600" kern="0" dirty="0">
                <a:latin typeface="黑体" panose="02010609060101010101" pitchFamily="49" charset="-122"/>
                <a:ea typeface="黑体" panose="02010609060101010101" pitchFamily="49" charset="-122"/>
              </a:rPr>
              <a:t>6-</a:t>
            </a:r>
            <a:r>
              <a:rPr lang="zh-CN" altLang="en-US" sz="1600" kern="0" dirty="0">
                <a:latin typeface="黑体" panose="02010609060101010101" pitchFamily="49" charset="-122"/>
                <a:ea typeface="黑体" panose="02010609060101010101" pitchFamily="49" charset="-122"/>
              </a:rPr>
              <a:t>弹簧 </a:t>
            </a:r>
            <a:r>
              <a:rPr lang="en-US" altLang="zh-CN" sz="1600" kern="0" dirty="0">
                <a:latin typeface="黑体" panose="02010609060101010101" pitchFamily="49" charset="-122"/>
                <a:ea typeface="黑体" panose="02010609060101010101" pitchFamily="49" charset="-122"/>
              </a:rPr>
              <a:t>7-</a:t>
            </a:r>
            <a:r>
              <a:rPr lang="zh-CN" altLang="en-US" sz="1600" kern="0" dirty="0">
                <a:latin typeface="黑体" panose="02010609060101010101" pitchFamily="49" charset="-122"/>
                <a:ea typeface="黑体" panose="02010609060101010101" pitchFamily="49" charset="-122"/>
              </a:rPr>
              <a:t>阀体</a:t>
            </a:r>
            <a:endParaRPr lang="en-US" altLang="zh-CN" sz="1600" kern="0" dirty="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514345" y="1317536"/>
            <a:ext cx="2144889" cy="6858000"/>
          </a:xfrm>
          <a:prstGeom prst="rect">
            <a:avLst/>
          </a:prstGeom>
        </p:spPr>
      </p:pic>
      <p:sp>
        <p:nvSpPr>
          <p:cNvPr id="10" name="Content Placeholder 2"/>
          <p:cNvSpPr txBox="1"/>
          <p:nvPr/>
        </p:nvSpPr>
        <p:spPr bwMode="auto">
          <a:xfrm>
            <a:off x="1371825" y="5829096"/>
            <a:ext cx="6429927" cy="67545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6-15 </a:t>
            </a:r>
            <a:r>
              <a:rPr lang="zh-CN" altLang="en-US" sz="1600" kern="0" dirty="0">
                <a:latin typeface="黑体" panose="02010609060101010101" pitchFamily="49" charset="-122"/>
                <a:ea typeface="黑体" panose="02010609060101010101" pitchFamily="49" charset="-122"/>
              </a:rPr>
              <a:t>直流三位四通电磁换向阀及其湿式电磁铁的结构</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阀体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a:t>
            </a:r>
            <a:r>
              <a:rPr lang="en-US" altLang="zh-CN" sz="1600" kern="0" dirty="0">
                <a:latin typeface="黑体" panose="02010609060101010101" pitchFamily="49" charset="-122"/>
                <a:ea typeface="黑体" panose="02010609060101010101" pitchFamily="49" charset="-122"/>
              </a:rPr>
              <a:t>4-</a:t>
            </a:r>
            <a:r>
              <a:rPr lang="zh-CN" altLang="en-US" sz="1600" kern="0" dirty="0">
                <a:latin typeface="黑体" panose="02010609060101010101" pitchFamily="49" charset="-122"/>
                <a:ea typeface="黑体" panose="02010609060101010101" pitchFamily="49" charset="-122"/>
              </a:rPr>
              <a:t>弹簧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阀芯 </a:t>
            </a:r>
            <a:r>
              <a:rPr lang="en-US" altLang="zh-CN" sz="1600" kern="0" dirty="0">
                <a:latin typeface="黑体" panose="02010609060101010101" pitchFamily="49" charset="-122"/>
                <a:ea typeface="黑体" panose="02010609060101010101" pitchFamily="49" charset="-122"/>
              </a:rPr>
              <a:t>5-</a:t>
            </a:r>
            <a:r>
              <a:rPr lang="zh-CN" altLang="en-US" sz="1600" kern="0" dirty="0">
                <a:latin typeface="黑体" panose="02010609060101010101" pitchFamily="49" charset="-122"/>
                <a:ea typeface="黑体" panose="02010609060101010101" pitchFamily="49" charset="-122"/>
              </a:rPr>
              <a:t>挡块 </a:t>
            </a:r>
            <a:r>
              <a:rPr lang="en-US" altLang="zh-CN" sz="1600" kern="0" dirty="0">
                <a:latin typeface="黑体" panose="02010609060101010101" pitchFamily="49" charset="-122"/>
                <a:ea typeface="黑体" panose="02010609060101010101" pitchFamily="49" charset="-122"/>
              </a:rPr>
              <a:t>6-</a:t>
            </a:r>
            <a:r>
              <a:rPr lang="zh-CN" altLang="en-US" sz="1600" kern="0" dirty="0">
                <a:latin typeface="黑体" panose="02010609060101010101" pitchFamily="49" charset="-122"/>
                <a:ea typeface="黑体" panose="02010609060101010101" pitchFamily="49" charset="-122"/>
              </a:rPr>
              <a:t>导磁套 </a:t>
            </a:r>
            <a:r>
              <a:rPr lang="en-US" altLang="zh-CN" sz="1600" kern="0" dirty="0">
                <a:latin typeface="黑体" panose="02010609060101010101" pitchFamily="49" charset="-122"/>
                <a:ea typeface="黑体" panose="02010609060101010101" pitchFamily="49" charset="-122"/>
              </a:rPr>
              <a:t>7-</a:t>
            </a:r>
            <a:r>
              <a:rPr lang="zh-CN" altLang="en-US" sz="1600" kern="0" dirty="0">
                <a:latin typeface="黑体" panose="02010609060101010101" pitchFamily="49" charset="-122"/>
                <a:ea typeface="黑体" panose="02010609060101010101" pitchFamily="49" charset="-122"/>
              </a:rPr>
              <a:t>推杆 </a:t>
            </a:r>
            <a:r>
              <a:rPr lang="en-US" altLang="zh-CN" sz="1600" kern="0" dirty="0">
                <a:latin typeface="黑体" panose="02010609060101010101" pitchFamily="49" charset="-122"/>
                <a:ea typeface="黑体" panose="02010609060101010101" pitchFamily="49" charset="-122"/>
              </a:rPr>
              <a:t>8-</a:t>
            </a:r>
            <a:r>
              <a:rPr lang="zh-CN" altLang="en-US" sz="1600" kern="0" dirty="0">
                <a:latin typeface="黑体" panose="02010609060101010101" pitchFamily="49" charset="-122"/>
                <a:ea typeface="黑体" panose="02010609060101010101" pitchFamily="49" charset="-122"/>
              </a:rPr>
              <a:t>衔铁 </a:t>
            </a:r>
            <a:r>
              <a:rPr lang="en-US" altLang="zh-CN" sz="1600" kern="0" dirty="0">
                <a:latin typeface="黑体" panose="02010609060101010101" pitchFamily="49" charset="-122"/>
                <a:ea typeface="黑体" panose="02010609060101010101" pitchFamily="49" charset="-122"/>
              </a:rPr>
              <a:t>9-</a:t>
            </a:r>
            <a:r>
              <a:rPr lang="zh-CN" altLang="en-US" sz="1600" kern="0" dirty="0">
                <a:latin typeface="黑体" panose="02010609060101010101" pitchFamily="49" charset="-122"/>
                <a:ea typeface="黑体" panose="02010609060101010101" pitchFamily="49" charset="-122"/>
              </a:rPr>
              <a:t>线圈</a:t>
            </a:r>
            <a:endParaRPr lang="en-US" altLang="zh-CN" sz="1600" kern="0" dirty="0">
              <a:latin typeface="黑体" panose="02010609060101010101" pitchFamily="49" charset="-122"/>
              <a:ea typeface="黑体" panose="02010609060101010101" pitchFamily="49" charset="-122"/>
            </a:endParaRPr>
          </a:p>
        </p:txBody>
      </p:sp>
      <p:sp>
        <p:nvSpPr>
          <p:cNvPr id="11" name="Title 1"/>
          <p:cNvSpPr txBox="1"/>
          <p:nvPr/>
        </p:nvSpPr>
        <p:spPr bwMode="auto">
          <a:xfrm>
            <a:off x="1475656" y="20060"/>
            <a:ext cx="6476256" cy="620688"/>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lang="zh-CN" altLang="en-US" sz="3200" kern="0">
                <a:latin typeface="黑体" panose="02010609060101010101" pitchFamily="49" charset="-122"/>
                <a:ea typeface="黑体" panose="02010609060101010101" pitchFamily="49" charset="-122"/>
              </a:rPr>
              <a:t>换向阀的操纵方式</a:t>
            </a:r>
            <a:endParaRPr lang="en-US" sz="3200" kern="0" dirty="0">
              <a:latin typeface="黑体" panose="02010609060101010101" pitchFamily="49" charset="-122"/>
              <a:ea typeface="黑体" panose="02010609060101010101" pitchFamily="49"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15001" t="27951" r="20601" b="15350"/>
          <a:stretch>
            <a:fillRect/>
          </a:stretch>
        </p:blipFill>
        <p:spPr>
          <a:xfrm>
            <a:off x="3779912" y="908720"/>
            <a:ext cx="4824536" cy="5663586"/>
          </a:xfrm>
          <a:prstGeom prst="rect">
            <a:avLst/>
          </a:prstGeom>
        </p:spPr>
      </p:pic>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液压阀概述</a:t>
            </a:r>
            <a:endParaRPr lang="en-US" sz="3200" dirty="0">
              <a:latin typeface="黑体" panose="02010609060101010101" pitchFamily="49" charset="-122"/>
              <a:ea typeface="黑体" panose="02010609060101010101" pitchFamily="49" charset="-122"/>
            </a:endParaRPr>
          </a:p>
        </p:txBody>
      </p:sp>
      <p:sp>
        <p:nvSpPr>
          <p:cNvPr id="12" name="Content Placeholder 2"/>
          <p:cNvSpPr txBox="1"/>
          <p:nvPr/>
        </p:nvSpPr>
        <p:spPr bwMode="auto">
          <a:xfrm>
            <a:off x="900328" y="2470982"/>
            <a:ext cx="3167615" cy="839049"/>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chemeClr val="accent2"/>
                </a:solidFill>
                <a:latin typeface="黑体" panose="02010609060101010101" pitchFamily="49" charset="-122"/>
                <a:ea typeface="黑体" panose="02010609060101010101" pitchFamily="49" charset="-122"/>
              </a:rPr>
              <a:t>方向阀：利用通流通道的更换控制流体的流动方向</a:t>
            </a:r>
            <a:endParaRPr lang="zh-CN" altLang="en-US" sz="2000" kern="0" dirty="0">
              <a:solidFill>
                <a:schemeClr val="accent2"/>
              </a:solidFill>
              <a:latin typeface="黑体" panose="02010609060101010101" pitchFamily="49" charset="-122"/>
              <a:ea typeface="黑体" panose="02010609060101010101" pitchFamily="49" charset="-122"/>
            </a:endParaRPr>
          </a:p>
        </p:txBody>
      </p:sp>
      <p:sp>
        <p:nvSpPr>
          <p:cNvPr id="6" name="矩形 5"/>
          <p:cNvSpPr/>
          <p:nvPr/>
        </p:nvSpPr>
        <p:spPr>
          <a:xfrm>
            <a:off x="5076056" y="4365104"/>
            <a:ext cx="720080" cy="1080120"/>
          </a:xfrm>
          <a:prstGeom prst="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H="1">
            <a:off x="4067944" y="4941168"/>
            <a:ext cx="1008112" cy="0"/>
          </a:xfrm>
          <a:prstGeom prst="line">
            <a:avLst/>
          </a:prstGeom>
          <a:ln w="28575">
            <a:solidFill>
              <a:srgbClr val="009900"/>
            </a:solidFill>
          </a:ln>
        </p:spPr>
        <p:style>
          <a:lnRef idx="2">
            <a:schemeClr val="dk1"/>
          </a:lnRef>
          <a:fillRef idx="0">
            <a:schemeClr val="dk1"/>
          </a:fillRef>
          <a:effectRef idx="1">
            <a:schemeClr val="dk1"/>
          </a:effectRef>
          <a:fontRef idx="minor">
            <a:schemeClr val="tx1"/>
          </a:fontRef>
        </p:style>
      </p:cxnSp>
      <p:sp>
        <p:nvSpPr>
          <p:cNvPr id="14" name="Content Placeholder 2"/>
          <p:cNvSpPr txBox="1"/>
          <p:nvPr/>
        </p:nvSpPr>
        <p:spPr bwMode="auto">
          <a:xfrm>
            <a:off x="917848" y="4630308"/>
            <a:ext cx="3150096" cy="80530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rgbClr val="009900"/>
                </a:solidFill>
                <a:latin typeface="黑体" panose="02010609060101010101" pitchFamily="49" charset="-122"/>
                <a:ea typeface="黑体" panose="02010609060101010101" pitchFamily="49" charset="-122"/>
              </a:rPr>
              <a:t>压力阀：利用通流截面的节流作用控制系统的压力</a:t>
            </a:r>
            <a:endParaRPr lang="zh-CN" altLang="en-US" sz="2000" kern="0" dirty="0">
              <a:solidFill>
                <a:srgbClr val="009900"/>
              </a:solidFill>
              <a:latin typeface="黑体" panose="02010609060101010101" pitchFamily="49" charset="-122"/>
              <a:ea typeface="黑体" panose="02010609060101010101" pitchFamily="49" charset="-122"/>
            </a:endParaRPr>
          </a:p>
        </p:txBody>
      </p:sp>
      <p:sp>
        <p:nvSpPr>
          <p:cNvPr id="15" name="矩形 14"/>
          <p:cNvSpPr/>
          <p:nvPr/>
        </p:nvSpPr>
        <p:spPr>
          <a:xfrm>
            <a:off x="6099461" y="3429000"/>
            <a:ext cx="704787"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4067944" y="3717032"/>
            <a:ext cx="2031517" cy="0"/>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sp>
        <p:nvSpPr>
          <p:cNvPr id="17" name="Content Placeholder 2"/>
          <p:cNvSpPr txBox="1"/>
          <p:nvPr/>
        </p:nvSpPr>
        <p:spPr bwMode="auto">
          <a:xfrm>
            <a:off x="917848" y="3412051"/>
            <a:ext cx="3150096" cy="80530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rgbClr val="FF0000"/>
                </a:solidFill>
                <a:latin typeface="黑体" panose="02010609060101010101" pitchFamily="49" charset="-122"/>
                <a:ea typeface="黑体" panose="02010609060101010101" pitchFamily="49" charset="-122"/>
              </a:rPr>
              <a:t>流量阀：利用通流截面的节流作用控制系统的流量</a:t>
            </a:r>
            <a:endParaRPr lang="zh-CN" altLang="en-US" sz="2000" kern="0" dirty="0">
              <a:solidFill>
                <a:srgbClr val="FF0000"/>
              </a:solidFill>
              <a:latin typeface="黑体" panose="02010609060101010101" pitchFamily="49" charset="-122"/>
              <a:ea typeface="黑体" panose="02010609060101010101" pitchFamily="49" charset="-122"/>
            </a:endParaRPr>
          </a:p>
        </p:txBody>
      </p:sp>
      <p:sp>
        <p:nvSpPr>
          <p:cNvPr id="18" name="矩形 17"/>
          <p:cNvSpPr/>
          <p:nvPr/>
        </p:nvSpPr>
        <p:spPr>
          <a:xfrm>
            <a:off x="5868144" y="4077072"/>
            <a:ext cx="1152128" cy="69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012160" y="2584964"/>
            <a:ext cx="1512168" cy="6317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V="1">
            <a:off x="7524328" y="3216712"/>
            <a:ext cx="0" cy="1209180"/>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21" name="直接连接符 20"/>
          <p:cNvCxnSpPr/>
          <p:nvPr/>
        </p:nvCxnSpPr>
        <p:spPr>
          <a:xfrm flipH="1">
            <a:off x="4067944" y="2852936"/>
            <a:ext cx="1944218" cy="0"/>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28" name="直接连接符 27"/>
          <p:cNvCxnSpPr/>
          <p:nvPr/>
        </p:nvCxnSpPr>
        <p:spPr>
          <a:xfrm flipH="1">
            <a:off x="7020273" y="4425892"/>
            <a:ext cx="504055" cy="0"/>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sp>
        <p:nvSpPr>
          <p:cNvPr id="30" name="Content Placeholder 2"/>
          <p:cNvSpPr>
            <a:spLocks noGrp="1"/>
          </p:cNvSpPr>
          <p:nvPr>
            <p:ph idx="1"/>
          </p:nvPr>
        </p:nvSpPr>
        <p:spPr>
          <a:xfrm>
            <a:off x="323528" y="764704"/>
            <a:ext cx="5258816" cy="572685"/>
          </a:xfrm>
        </p:spPr>
        <p:txBody>
          <a:bodyPr/>
          <a:lstStyle/>
          <a:p>
            <a:pPr algn="just">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机床工作台液压系统中的液压阀</a:t>
            </a:r>
            <a:endParaRPr lang="en-US" altLang="zh-CN" sz="2400" dirty="0">
              <a:latin typeface="黑体" panose="02010609060101010101" pitchFamily="49" charset="-122"/>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custDataLst>
              <p:tags r:id="rId1"/>
            </p:custDataLst>
          </p:nvPr>
        </p:nvGraphicFramePr>
        <p:xfrm>
          <a:off x="446329" y="1341008"/>
          <a:ext cx="8280920" cy="2169160"/>
        </p:xfrm>
        <a:graphic>
          <a:graphicData uri="http://schemas.openxmlformats.org/drawingml/2006/table">
            <a:tbl>
              <a:tblPr firstRow="1" bandRow="1">
                <a:tableStyleId>{616DA210-FB5B-4158-B5E0-FEB733F419BA}</a:tableStyleId>
              </a:tblPr>
              <a:tblGrid>
                <a:gridCol w="2070230"/>
                <a:gridCol w="2070230"/>
                <a:gridCol w="2070230"/>
                <a:gridCol w="2070230"/>
              </a:tblGrid>
              <a:tr h="370840">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按电源分类</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交流型</a:t>
                      </a:r>
                      <a:endParaRPr lang="zh-CN" altLang="en-US" sz="1600" b="0" dirty="0">
                        <a:solidFill>
                          <a:schemeClr val="accent2"/>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直流型</a:t>
                      </a:r>
                      <a:endParaRPr lang="zh-CN" altLang="en-US" sz="1600" b="0" dirty="0">
                        <a:solidFill>
                          <a:schemeClr val="accent2"/>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交流本整型</a:t>
                      </a:r>
                      <a:endParaRPr lang="zh-CN" altLang="en-US" sz="1600" b="0" dirty="0">
                        <a:solidFill>
                          <a:schemeClr val="accent2"/>
                        </a:solidFill>
                        <a:latin typeface="黑体" panose="02010609060101010101" pitchFamily="49" charset="-122"/>
                        <a:ea typeface="黑体" panose="02010609060101010101" pitchFamily="49" charset="-122"/>
                      </a:endParaRPr>
                    </a:p>
                  </a:txBody>
                  <a:tcPr anchor="ctr"/>
                </a:tc>
              </a:tr>
              <a:tr h="370840">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特点</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使用方便，起动力大，吸合、释放快，动作时间最快约为</a:t>
                      </a:r>
                      <a:r>
                        <a:rPr lang="en-US" altLang="zh-CN" sz="1600" b="0" dirty="0">
                          <a:solidFill>
                            <a:schemeClr val="tx1"/>
                          </a:solidFill>
                          <a:latin typeface="黑体" panose="02010609060101010101" pitchFamily="49" charset="-122"/>
                          <a:ea typeface="黑体" panose="02010609060101010101" pitchFamily="49" charset="-122"/>
                        </a:rPr>
                        <a:t>10ms</a:t>
                      </a:r>
                      <a:r>
                        <a:rPr lang="zh-CN" altLang="en-US" sz="1600" b="0" dirty="0">
                          <a:solidFill>
                            <a:schemeClr val="tx1"/>
                          </a:solidFill>
                          <a:latin typeface="黑体" panose="02010609060101010101" pitchFamily="49" charset="-122"/>
                          <a:ea typeface="黑体" panose="02010609060101010101" pitchFamily="49" charset="-122"/>
                        </a:rPr>
                        <a:t>；冲击和噪声较大，起动电流大，工作寿命仅数百万次至一千万次以内</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体积小，工作可靠，冲击小，使用寿命可高达两千万次以上；起动力小，且需有直流电源</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自身带有整流器，可以直接使用交流电源，又具有直流电磁铁的性能</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r>
            </a:tbl>
          </a:graphicData>
        </a:graphic>
      </p:graphicFrame>
      <p:sp>
        <p:nvSpPr>
          <p:cNvPr id="8" name="Title 1"/>
          <p:cNvSpPr txBox="1"/>
          <p:nvPr/>
        </p:nvSpPr>
        <p:spPr bwMode="auto">
          <a:xfrm>
            <a:off x="1475656" y="20060"/>
            <a:ext cx="6476256" cy="620688"/>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lang="zh-CN" altLang="en-US" sz="3200" kern="0" dirty="0">
                <a:latin typeface="黑体" panose="02010609060101010101" pitchFamily="49" charset="-122"/>
                <a:ea typeface="黑体" panose="02010609060101010101" pitchFamily="49" charset="-122"/>
              </a:rPr>
              <a:t>换向阀的操纵方式</a:t>
            </a:r>
            <a:endParaRPr lang="en-US" sz="3200" kern="0" dirty="0">
              <a:latin typeface="黑体" panose="02010609060101010101" pitchFamily="49" charset="-122"/>
              <a:ea typeface="黑体" panose="02010609060101010101" pitchFamily="49" charset="-122"/>
            </a:endParaRPr>
          </a:p>
        </p:txBody>
      </p:sp>
      <p:sp>
        <p:nvSpPr>
          <p:cNvPr id="9" name="Content Placeholder 2"/>
          <p:cNvSpPr txBox="1"/>
          <p:nvPr/>
        </p:nvSpPr>
        <p:spPr bwMode="auto">
          <a:xfrm>
            <a:off x="251520" y="764704"/>
            <a:ext cx="8670538" cy="576064"/>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电磁</a:t>
            </a:r>
            <a:r>
              <a:rPr lang="zh-CN" altLang="en-US" sz="2400" kern="0" dirty="0">
                <a:latin typeface="黑体" panose="02010609060101010101" pitchFamily="49" charset="-122"/>
                <a:ea typeface="黑体" panose="02010609060101010101" pitchFamily="49" charset="-122"/>
              </a:rPr>
              <a:t>换向阀的分类</a:t>
            </a:r>
            <a:endParaRPr lang="en-US" altLang="zh-CN" sz="2400" kern="0" dirty="0">
              <a:latin typeface="黑体" panose="02010609060101010101" pitchFamily="49" charset="-122"/>
              <a:ea typeface="黑体" panose="02010609060101010101" pitchFamily="49" charset="-122"/>
            </a:endParaRPr>
          </a:p>
        </p:txBody>
      </p:sp>
      <p:graphicFrame>
        <p:nvGraphicFramePr>
          <p:cNvPr id="11" name="表格 10"/>
          <p:cNvGraphicFramePr>
            <a:graphicFrameLocks noGrp="1"/>
          </p:cNvGraphicFramePr>
          <p:nvPr/>
        </p:nvGraphicFramePr>
        <p:xfrm>
          <a:off x="446329" y="4005064"/>
          <a:ext cx="8280920" cy="1889760"/>
        </p:xfrm>
        <a:graphic>
          <a:graphicData uri="http://schemas.openxmlformats.org/drawingml/2006/table">
            <a:tbl>
              <a:tblPr firstRow="1" bandRow="1">
                <a:tableStyleId>{616DA210-FB5B-4158-B5E0-FEB733F419BA}</a:tableStyleId>
              </a:tblPr>
              <a:tblGrid>
                <a:gridCol w="2070230"/>
                <a:gridCol w="2070230"/>
                <a:gridCol w="2070230"/>
                <a:gridCol w="2070230"/>
              </a:tblGrid>
              <a:tr h="370840">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按电磁铁内部是否有油浸入分类</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干式</a:t>
                      </a:r>
                      <a:endParaRPr lang="zh-CN" altLang="en-US" sz="1600" b="0" dirty="0">
                        <a:solidFill>
                          <a:schemeClr val="accent2"/>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湿式</a:t>
                      </a:r>
                      <a:endParaRPr lang="zh-CN" altLang="en-US" sz="1600" b="0" dirty="0">
                        <a:solidFill>
                          <a:schemeClr val="accent2"/>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油浸式</a:t>
                      </a:r>
                      <a:endParaRPr lang="zh-CN" altLang="en-US" sz="1600" b="0" dirty="0">
                        <a:solidFill>
                          <a:schemeClr val="accent2"/>
                        </a:solidFill>
                        <a:latin typeface="黑体" panose="02010609060101010101" pitchFamily="49" charset="-122"/>
                        <a:ea typeface="黑体" panose="02010609060101010101" pitchFamily="49" charset="-122"/>
                      </a:endParaRPr>
                    </a:p>
                  </a:txBody>
                  <a:tcPr anchor="ctr"/>
                </a:tc>
              </a:tr>
              <a:tr h="370840">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特点</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为避免油液侵入电磁铁，推杆外周装有密封圈，</a:t>
                      </a:r>
                      <a:r>
                        <a:rPr lang="zh-CN" altLang="en-US" sz="1600" dirty="0">
                          <a:latin typeface="黑体" panose="02010609060101010101" pitchFamily="49" charset="-122"/>
                          <a:ea typeface="黑体" panose="02010609060101010101" pitchFamily="49" charset="-122"/>
                        </a:rPr>
                        <a:t>密封圈的摩擦力影响电磁铁的换向可靠性</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具有吸合声小、散热快、可靠性好、效率高、寿命长等优点，已逐渐取代传统的干式电磁铁</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dirty="0">
                          <a:latin typeface="黑体" panose="02010609060101010101" pitchFamily="49" charset="-122"/>
                          <a:ea typeface="黑体" panose="02010609060101010101" pitchFamily="49" charset="-122"/>
                        </a:rPr>
                        <a:t>散热更快、换向更平稳可靠、效率更高、寿命更长；结构复杂、造价较高</a:t>
                      </a:r>
                      <a:endParaRPr lang="zh-CN" altLang="en-US" sz="1600" dirty="0">
                        <a:latin typeface="黑体" panose="02010609060101010101" pitchFamily="49" charset="-122"/>
                        <a:ea typeface="黑体" panose="02010609060101010101" pitchFamily="49" charset="-122"/>
                      </a:endParaRPr>
                    </a:p>
                  </a:txBody>
                  <a:tcPr anchor="ctr"/>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p:nvPr/>
        </p:nvSpPr>
        <p:spPr bwMode="auto">
          <a:xfrm>
            <a:off x="480138" y="836712"/>
            <a:ext cx="8238490" cy="144016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液动</a:t>
            </a:r>
            <a:r>
              <a:rPr lang="zh-CN" altLang="en-US" sz="2400" kern="0" dirty="0">
                <a:latin typeface="黑体" panose="02010609060101010101" pitchFamily="49" charset="-122"/>
                <a:ea typeface="黑体" panose="02010609060101010101" pitchFamily="49" charset="-122"/>
              </a:rPr>
              <a:t>换向阀</a:t>
            </a:r>
            <a:endParaRPr lang="en-US" altLang="zh-CN" sz="24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利用</a:t>
            </a:r>
            <a:r>
              <a:rPr lang="zh-CN" altLang="en-US" sz="2000" kern="0" dirty="0">
                <a:solidFill>
                  <a:schemeClr val="accent2"/>
                </a:solidFill>
                <a:latin typeface="黑体" panose="02010609060101010101" pitchFamily="49" charset="-122"/>
                <a:ea typeface="黑体" panose="02010609060101010101" pitchFamily="49" charset="-122"/>
              </a:rPr>
              <a:t>控制油路</a:t>
            </a:r>
            <a:r>
              <a:rPr lang="zh-CN" altLang="en-US" sz="2000" kern="0" dirty="0">
                <a:latin typeface="黑体" panose="02010609060101010101" pitchFamily="49" charset="-122"/>
                <a:ea typeface="黑体" panose="02010609060101010101" pitchFamily="49" charset="-122"/>
              </a:rPr>
              <a:t>的压力油改变阀芯位置</a:t>
            </a:r>
            <a:endParaRPr lang="en-US" altLang="zh-CN" sz="20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需另一个阀来操纵控制油路的方向</a:t>
            </a:r>
            <a:endParaRPr lang="zh-CN" altLang="en-US" sz="2000" kern="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2675710" y="-398838"/>
            <a:ext cx="3096345" cy="8447765"/>
          </a:xfrm>
          <a:prstGeom prst="rect">
            <a:avLst/>
          </a:prstGeom>
        </p:spPr>
      </p:pic>
      <p:sp>
        <p:nvSpPr>
          <p:cNvPr id="7" name="Content Placeholder 2"/>
          <p:cNvSpPr txBox="1"/>
          <p:nvPr/>
        </p:nvSpPr>
        <p:spPr bwMode="auto">
          <a:xfrm>
            <a:off x="2486729" y="5373218"/>
            <a:ext cx="4225308" cy="4178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6-16 </a:t>
            </a:r>
            <a:r>
              <a:rPr lang="zh-CN" altLang="en-US" sz="1600" kern="0" dirty="0">
                <a:latin typeface="黑体" panose="02010609060101010101" pitchFamily="49" charset="-122"/>
                <a:ea typeface="黑体" panose="02010609060101010101" pitchFamily="49" charset="-122"/>
              </a:rPr>
              <a:t>三位四通液动换向阀及其图形符号</a:t>
            </a:r>
            <a:endParaRPr lang="en-US" altLang="zh-CN" sz="1600" kern="0" dirty="0">
              <a:latin typeface="黑体" panose="02010609060101010101" pitchFamily="49" charset="-122"/>
              <a:ea typeface="黑体" panose="02010609060101010101" pitchFamily="49" charset="-122"/>
            </a:endParaRPr>
          </a:p>
        </p:txBody>
      </p:sp>
      <p:sp>
        <p:nvSpPr>
          <p:cNvPr id="8" name="Title 1"/>
          <p:cNvSpPr txBox="1"/>
          <p:nvPr/>
        </p:nvSpPr>
        <p:spPr bwMode="auto">
          <a:xfrm>
            <a:off x="1475656" y="20060"/>
            <a:ext cx="6476256" cy="620688"/>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lang="zh-CN" altLang="en-US" sz="3200" kern="0" dirty="0">
                <a:latin typeface="黑体" panose="02010609060101010101" pitchFamily="49" charset="-122"/>
                <a:ea typeface="黑体" panose="02010609060101010101" pitchFamily="49" charset="-122"/>
              </a:rPr>
              <a:t>换向阀的操纵方式</a:t>
            </a:r>
            <a:endParaRPr lang="en-US" sz="3200" kern="0" dirty="0">
              <a:latin typeface="黑体" panose="02010609060101010101" pitchFamily="49" charset="-122"/>
              <a:ea typeface="黑体" panose="02010609060101010101" pitchFamily="49"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2827729" y="71462"/>
            <a:ext cx="3518120" cy="7661451"/>
          </a:xfrm>
          <a:prstGeom prst="rect">
            <a:avLst/>
          </a:prstGeom>
        </p:spPr>
      </p:pic>
      <p:sp>
        <p:nvSpPr>
          <p:cNvPr id="6" name="Content Placeholder 2"/>
          <p:cNvSpPr txBox="1"/>
          <p:nvPr/>
        </p:nvSpPr>
        <p:spPr bwMode="auto">
          <a:xfrm>
            <a:off x="251520" y="882508"/>
            <a:ext cx="8670538" cy="1466372"/>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电液</a:t>
            </a:r>
            <a:r>
              <a:rPr lang="zh-CN" altLang="en-US" sz="2400" kern="0" dirty="0">
                <a:latin typeface="黑体" panose="02010609060101010101" pitchFamily="49" charset="-122"/>
                <a:ea typeface="黑体" panose="02010609060101010101" pitchFamily="49" charset="-122"/>
              </a:rPr>
              <a:t>换向阀</a:t>
            </a:r>
            <a:endParaRPr lang="zh-CN" altLang="en-US" sz="24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阀芯靠</a:t>
            </a:r>
            <a:r>
              <a:rPr lang="zh-CN" altLang="en-US" sz="2000" kern="0" dirty="0">
                <a:solidFill>
                  <a:schemeClr val="accent2"/>
                </a:solidFill>
                <a:latin typeface="黑体" panose="02010609060101010101" pitchFamily="49" charset="-122"/>
                <a:ea typeface="黑体" panose="02010609060101010101" pitchFamily="49" charset="-122"/>
              </a:rPr>
              <a:t>电磁铁</a:t>
            </a:r>
            <a:r>
              <a:rPr lang="zh-CN" altLang="en-US" sz="2000" kern="0" dirty="0">
                <a:latin typeface="黑体" panose="02010609060101010101" pitchFamily="49" charset="-122"/>
                <a:ea typeface="黑体" panose="02010609060101010101" pitchFamily="49" charset="-122"/>
              </a:rPr>
              <a:t>操纵</a:t>
            </a:r>
            <a:r>
              <a:rPr lang="zh-CN" altLang="en-US" sz="2000" kern="0" dirty="0">
                <a:solidFill>
                  <a:schemeClr val="accent2"/>
                </a:solidFill>
                <a:latin typeface="黑体" panose="02010609060101010101" pitchFamily="49" charset="-122"/>
                <a:ea typeface="黑体" panose="02010609060101010101" pitchFamily="49" charset="-122"/>
              </a:rPr>
              <a:t>控制油路</a:t>
            </a:r>
            <a:r>
              <a:rPr lang="zh-CN" altLang="en-US" sz="2000" kern="0" dirty="0">
                <a:latin typeface="黑体" panose="02010609060101010101" pitchFamily="49" charset="-122"/>
                <a:ea typeface="黑体" panose="02010609060101010101" pitchFamily="49" charset="-122"/>
              </a:rPr>
              <a:t>上的压力油液推动</a:t>
            </a:r>
            <a:endParaRPr lang="en-US" altLang="zh-CN" sz="20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推力大，操纵方便，有较好的换向性能，适用于高压、大流量的场合</a:t>
            </a:r>
            <a:endParaRPr lang="zh-CN" altLang="en-US" sz="20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zh-CN" altLang="en-US" sz="2000" kern="0" dirty="0">
              <a:latin typeface="黑体" panose="02010609060101010101" pitchFamily="49" charset="-122"/>
              <a:ea typeface="黑体" panose="02010609060101010101" pitchFamily="49" charset="-122"/>
            </a:endParaRPr>
          </a:p>
        </p:txBody>
      </p:sp>
      <p:sp>
        <p:nvSpPr>
          <p:cNvPr id="7" name="Content Placeholder 2"/>
          <p:cNvSpPr txBox="1"/>
          <p:nvPr/>
        </p:nvSpPr>
        <p:spPr bwMode="auto">
          <a:xfrm>
            <a:off x="1028049" y="5722985"/>
            <a:ext cx="7371470" cy="65517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6-17 </a:t>
            </a:r>
            <a:r>
              <a:rPr lang="zh-CN" altLang="en-US" sz="1600" kern="0" dirty="0">
                <a:latin typeface="黑体" panose="02010609060101010101" pitchFamily="49" charset="-122"/>
                <a:ea typeface="黑体" panose="02010609060101010101" pitchFamily="49" charset="-122"/>
              </a:rPr>
              <a:t>电液换向阀及其图形符号</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a:t>
            </a:r>
            <a:r>
              <a:rPr lang="en-US" altLang="zh-CN" sz="1600" kern="0" dirty="0">
                <a:latin typeface="黑体" panose="02010609060101010101" pitchFamily="49" charset="-122"/>
                <a:ea typeface="黑体" panose="02010609060101010101" pitchFamily="49" charset="-122"/>
              </a:rPr>
              <a:t>7-</a:t>
            </a:r>
            <a:r>
              <a:rPr lang="zh-CN" altLang="en-US" sz="1600" kern="0" dirty="0">
                <a:latin typeface="黑体" panose="02010609060101010101" pitchFamily="49" charset="-122"/>
                <a:ea typeface="黑体" panose="02010609060101010101" pitchFamily="49" charset="-122"/>
              </a:rPr>
              <a:t>单向阀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a:t>
            </a:r>
            <a:r>
              <a:rPr lang="en-US" altLang="zh-CN" sz="1600" kern="0" dirty="0">
                <a:latin typeface="黑体" panose="02010609060101010101" pitchFamily="49" charset="-122"/>
                <a:ea typeface="黑体" panose="02010609060101010101" pitchFamily="49" charset="-122"/>
              </a:rPr>
              <a:t>6-</a:t>
            </a:r>
            <a:r>
              <a:rPr lang="zh-CN" altLang="en-US" sz="1600" kern="0" dirty="0">
                <a:latin typeface="黑体" panose="02010609060101010101" pitchFamily="49" charset="-122"/>
                <a:ea typeface="黑体" panose="02010609060101010101" pitchFamily="49" charset="-122"/>
              </a:rPr>
              <a:t>节流阀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a:t>
            </a:r>
            <a:r>
              <a:rPr lang="en-US" altLang="zh-CN" sz="1600" kern="0" dirty="0">
                <a:latin typeface="黑体" panose="02010609060101010101" pitchFamily="49" charset="-122"/>
                <a:ea typeface="黑体" panose="02010609060101010101" pitchFamily="49" charset="-122"/>
              </a:rPr>
              <a:t>5-</a:t>
            </a:r>
            <a:r>
              <a:rPr lang="zh-CN" altLang="en-US" sz="1600" kern="0" dirty="0">
                <a:latin typeface="黑体" panose="02010609060101010101" pitchFamily="49" charset="-122"/>
                <a:ea typeface="黑体" panose="02010609060101010101" pitchFamily="49" charset="-122"/>
              </a:rPr>
              <a:t>电磁铁 </a:t>
            </a:r>
            <a:r>
              <a:rPr lang="en-US" altLang="zh-CN" sz="1600" kern="0" dirty="0">
                <a:latin typeface="黑体" panose="02010609060101010101" pitchFamily="49" charset="-122"/>
                <a:ea typeface="黑体" panose="02010609060101010101" pitchFamily="49" charset="-122"/>
              </a:rPr>
              <a:t>4-</a:t>
            </a:r>
            <a:r>
              <a:rPr lang="zh-CN" altLang="en-US" sz="1600" kern="0" dirty="0">
                <a:latin typeface="黑体" panose="02010609060101010101" pitchFamily="49" charset="-122"/>
                <a:ea typeface="黑体" panose="02010609060101010101" pitchFamily="49" charset="-122"/>
              </a:rPr>
              <a:t>电磁阀阀芯 </a:t>
            </a:r>
            <a:r>
              <a:rPr lang="en-US" altLang="zh-CN" sz="1600" kern="0" dirty="0">
                <a:latin typeface="黑体" panose="02010609060101010101" pitchFamily="49" charset="-122"/>
                <a:ea typeface="黑体" panose="02010609060101010101" pitchFamily="49" charset="-122"/>
              </a:rPr>
              <a:t>8-</a:t>
            </a:r>
            <a:r>
              <a:rPr lang="zh-CN" altLang="en-US" sz="1600" kern="0" dirty="0">
                <a:latin typeface="黑体" panose="02010609060101010101" pitchFamily="49" charset="-122"/>
                <a:ea typeface="黑体" panose="02010609060101010101" pitchFamily="49" charset="-122"/>
              </a:rPr>
              <a:t>液动阀（主阀）阀芯</a:t>
            </a:r>
            <a:endParaRPr lang="en-US" altLang="zh-CN" sz="1600" kern="0" dirty="0">
              <a:latin typeface="黑体" panose="02010609060101010101" pitchFamily="49" charset="-122"/>
              <a:ea typeface="黑体" panose="02010609060101010101" pitchFamily="49" charset="-122"/>
            </a:endParaRPr>
          </a:p>
        </p:txBody>
      </p:sp>
      <p:sp>
        <p:nvSpPr>
          <p:cNvPr id="8" name="Title 1"/>
          <p:cNvSpPr txBox="1"/>
          <p:nvPr/>
        </p:nvSpPr>
        <p:spPr bwMode="auto">
          <a:xfrm>
            <a:off x="1475656" y="20060"/>
            <a:ext cx="6476256" cy="620688"/>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lang="zh-CN" altLang="en-US" sz="3200" kern="0" dirty="0">
                <a:latin typeface="黑体" panose="02010609060101010101" pitchFamily="49" charset="-122"/>
                <a:ea typeface="黑体" panose="02010609060101010101" pitchFamily="49" charset="-122"/>
              </a:rPr>
              <a:t>换向阀的操纵方式</a:t>
            </a:r>
            <a:endParaRPr lang="en-US" sz="3200" kern="0" dirty="0">
              <a:latin typeface="黑体" panose="02010609060101010101" pitchFamily="49" charset="-122"/>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Group 72"/>
          <p:cNvGraphicFramePr>
            <a:graphicFrameLocks noGrp="1"/>
          </p:cNvGraphicFramePr>
          <p:nvPr/>
        </p:nvGraphicFramePr>
        <p:xfrm>
          <a:off x="286042" y="2276872"/>
          <a:ext cx="8424863" cy="3494089"/>
        </p:xfrm>
        <a:graphic>
          <a:graphicData uri="http://schemas.openxmlformats.org/drawingml/2006/table">
            <a:tbl>
              <a:tblPr>
                <a:tableStyleId>{5940675A-B579-460E-94D1-54222C63F5DA}</a:tableStyleId>
              </a:tblPr>
              <a:tblGrid>
                <a:gridCol w="1441450"/>
                <a:gridCol w="2273300"/>
                <a:gridCol w="1733550"/>
                <a:gridCol w="2976563"/>
              </a:tblGrid>
              <a:tr h="368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u="none" strike="noStrike" cap="none" normalizeH="0" baseline="0">
                          <a:ln>
                            <a:noFill/>
                          </a:ln>
                          <a:effectLst/>
                          <a:latin typeface="黑体" panose="02010609060101010101" pitchFamily="49" charset="-122"/>
                          <a:ea typeface="黑体" panose="02010609060101010101" pitchFamily="49" charset="-122"/>
                        </a:rPr>
                        <a:t>滑阀性能代号</a:t>
                      </a:r>
                      <a:endParaRPr kumimoji="1"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u="none" strike="noStrike" cap="none" normalizeH="0" baseline="0" dirty="0">
                          <a:ln>
                            <a:noFill/>
                          </a:ln>
                          <a:effectLst/>
                          <a:latin typeface="黑体" panose="02010609060101010101" pitchFamily="49" charset="-122"/>
                          <a:ea typeface="黑体" panose="02010609060101010101" pitchFamily="49" charset="-122"/>
                        </a:rPr>
                        <a:t>滑阀中位状态</a:t>
                      </a:r>
                      <a:endParaRPr kumimoji="1" lang="zh-CN" altLang="en-US"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u="none" strike="noStrike" cap="none" normalizeH="0" baseline="0" dirty="0">
                          <a:ln>
                            <a:noFill/>
                          </a:ln>
                          <a:effectLst/>
                          <a:latin typeface="黑体" panose="02010609060101010101" pitchFamily="49" charset="-122"/>
                          <a:ea typeface="黑体" panose="02010609060101010101" pitchFamily="49" charset="-122"/>
                        </a:rPr>
                        <a:t>图形符号</a:t>
                      </a:r>
                      <a:endParaRPr kumimoji="1" lang="zh-CN" altLang="en-US"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600" b="0" u="none" strike="noStrike" cap="none" normalizeH="0" baseline="0">
                          <a:ln>
                            <a:noFill/>
                          </a:ln>
                          <a:effectLst/>
                          <a:latin typeface="黑体" panose="02010609060101010101" pitchFamily="49" charset="-122"/>
                          <a:ea typeface="黑体" panose="02010609060101010101" pitchFamily="49" charset="-122"/>
                        </a:rPr>
                        <a:t>中位特点</a:t>
                      </a:r>
                      <a:endParaRPr kumimoji="1"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r>
              <a:tr h="6810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u="none" strike="noStrike" cap="none" normalizeH="0" baseline="0">
                          <a:ln>
                            <a:noFill/>
                          </a:ln>
                          <a:effectLst/>
                          <a:latin typeface="黑体" panose="02010609060101010101" pitchFamily="49" charset="-122"/>
                          <a:ea typeface="黑体" panose="02010609060101010101" pitchFamily="49" charset="-122"/>
                        </a:rPr>
                        <a:t>O</a:t>
                      </a:r>
                      <a:endParaRPr kumimoji="1" lang="en-US"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u="none" strike="noStrike" cap="none" normalizeH="0" baseline="0">
                          <a:ln>
                            <a:noFill/>
                          </a:ln>
                          <a:effectLst/>
                          <a:latin typeface="黑体" panose="02010609060101010101" pitchFamily="49" charset="-122"/>
                          <a:ea typeface="黑体" panose="02010609060101010101" pitchFamily="49" charset="-122"/>
                        </a:rPr>
                        <a:t>各油口全封闭，系统不卸载，缸封闭</a:t>
                      </a:r>
                      <a:endParaRPr kumimoji="1"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0000" marR="90000" marT="46800" marB="46800" anchor="ctr" horzOverflow="overflow"/>
                </a:tc>
              </a:tr>
              <a:tr h="7699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u="none" strike="noStrike" cap="none" normalizeH="0" baseline="0">
                          <a:ln>
                            <a:noFill/>
                          </a:ln>
                          <a:effectLst/>
                          <a:latin typeface="黑体" panose="02010609060101010101" pitchFamily="49" charset="-122"/>
                          <a:ea typeface="黑体" panose="02010609060101010101" pitchFamily="49" charset="-122"/>
                        </a:rPr>
                        <a:t>H</a:t>
                      </a:r>
                      <a:endParaRPr kumimoji="1" lang="en-US"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u="none" strike="noStrike" cap="none" normalizeH="0" baseline="0">
                          <a:ln>
                            <a:noFill/>
                          </a:ln>
                          <a:effectLst/>
                          <a:latin typeface="黑体" panose="02010609060101010101" pitchFamily="49" charset="-122"/>
                          <a:ea typeface="黑体" panose="02010609060101010101" pitchFamily="49" charset="-122"/>
                        </a:rPr>
                        <a:t>各油口全连通，系统卸载</a:t>
                      </a:r>
                      <a:endParaRPr kumimoji="1"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0000" marR="90000" marT="46800" marB="46800" anchor="ctr" horzOverflow="overflow"/>
                </a:tc>
              </a:tr>
              <a:tr h="847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u="none" strike="noStrike" cap="none" normalizeH="0" baseline="0">
                          <a:ln>
                            <a:noFill/>
                          </a:ln>
                          <a:effectLst/>
                          <a:latin typeface="黑体" panose="02010609060101010101" pitchFamily="49" charset="-122"/>
                          <a:ea typeface="黑体" panose="02010609060101010101" pitchFamily="49" charset="-122"/>
                        </a:rPr>
                        <a:t>Y</a:t>
                      </a:r>
                      <a:endParaRPr kumimoji="1" lang="en-US"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u="none" strike="noStrike" cap="none" normalizeH="0" baseline="0">
                          <a:ln>
                            <a:noFill/>
                          </a:ln>
                          <a:effectLst/>
                          <a:latin typeface="黑体" panose="02010609060101010101" pitchFamily="49" charset="-122"/>
                          <a:ea typeface="黑体" panose="02010609060101010101" pitchFamily="49" charset="-122"/>
                        </a:rPr>
                        <a:t>系统不卸载，缸两腔与回油连通</a:t>
                      </a:r>
                      <a:endParaRPr kumimoji="1"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0000" marR="90000" marT="46800" marB="46800" anchor="ctr" horzOverflow="overflow"/>
                </a:tc>
              </a:tr>
              <a:tr h="82708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u="none" strike="noStrike" cap="none" normalizeH="0" baseline="0">
                          <a:ln>
                            <a:noFill/>
                          </a:ln>
                          <a:effectLst/>
                          <a:latin typeface="黑体" panose="02010609060101010101" pitchFamily="49" charset="-122"/>
                          <a:ea typeface="黑体" panose="02010609060101010101" pitchFamily="49" charset="-122"/>
                        </a:rPr>
                        <a:t>J</a:t>
                      </a:r>
                      <a:endParaRPr kumimoji="1" lang="en-US"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u="none" strike="noStrike" cap="none" normalizeH="0" baseline="0" dirty="0">
                          <a:ln>
                            <a:noFill/>
                          </a:ln>
                          <a:effectLst/>
                          <a:latin typeface="黑体" panose="02010609060101010101" pitchFamily="49" charset="-122"/>
                          <a:ea typeface="黑体" panose="02010609060101010101" pitchFamily="49" charset="-122"/>
                        </a:rPr>
                        <a:t>系统不卸载，缸一腔封闭，另一腔与回油连通</a:t>
                      </a:r>
                      <a:endParaRPr kumimoji="1" lang="zh-CN" altLang="en-US"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0000" marR="90000" marT="46800" marB="46800" anchor="ctr" horzOverflow="overflow"/>
                </a:tc>
              </a:tr>
            </a:tbl>
          </a:graphicData>
        </a:graphic>
      </p:graphicFrame>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滑阀机能</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52503" y="911700"/>
            <a:ext cx="8640960" cy="1221156"/>
          </a:xfrm>
        </p:spPr>
        <p:txBody>
          <a:bodyPr/>
          <a:lstStyle/>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工作位置机能</a:t>
            </a:r>
            <a:r>
              <a:rPr lang="zh-CN" altLang="en-US" sz="2000" dirty="0">
                <a:latin typeface="黑体" panose="02010609060101010101" pitchFamily="49" charset="-122"/>
                <a:ea typeface="黑体" panose="02010609060101010101" pitchFamily="49" charset="-122"/>
              </a:rPr>
              <a:t>：滑阀处于某个工作位置时，其各个油口的连通关系</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过渡状态机能</a:t>
            </a:r>
            <a:r>
              <a:rPr lang="zh-CN" altLang="en-US" sz="2000" dirty="0">
                <a:latin typeface="黑体" panose="02010609060101010101" pitchFamily="49" charset="-122"/>
                <a:ea typeface="黑体" panose="02010609060101010101" pitchFamily="49" charset="-122"/>
              </a:rPr>
              <a:t>：滑阀从一个工作位置变换到另一个工作位置的过渡过程中，它的各个油口的瞬时连通关系</a:t>
            </a:r>
            <a:endParaRPr lang="zh-CN" altLang="en-US" sz="2000" dirty="0">
              <a:latin typeface="黑体" panose="02010609060101010101" pitchFamily="49" charset="-122"/>
              <a:ea typeface="黑体" panose="02010609060101010101" pitchFamily="49" charset="-122"/>
            </a:endParaRPr>
          </a:p>
          <a:p>
            <a:pPr marL="0" indent="0" algn="just">
              <a:buNone/>
            </a:pPr>
            <a:endParaRPr lang="en-US" altLang="zh-CN" sz="2000" dirty="0">
              <a:latin typeface="黑体" panose="02010609060101010101" pitchFamily="49" charset="-122"/>
              <a:ea typeface="黑体" panose="02010609060101010101" pitchFamily="49" charset="-122"/>
            </a:endParaRPr>
          </a:p>
        </p:txBody>
      </p:sp>
      <p:pic>
        <p:nvPicPr>
          <p:cNvPr id="8" name="Picture 10" descr="X23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14830" y="2708672"/>
            <a:ext cx="17287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X23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91317" y="2708672"/>
            <a:ext cx="9366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X2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392" y="3500835"/>
            <a:ext cx="187166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X23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91317" y="3429397"/>
            <a:ext cx="9366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X2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70367" y="4289822"/>
            <a:ext cx="20161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X23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91317" y="4221560"/>
            <a:ext cx="1008063"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x23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70367" y="5085160"/>
            <a:ext cx="19446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x24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91317" y="5097860"/>
            <a:ext cx="9366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1"/>
          <p:cNvSpPr>
            <a:spLocks noChangeArrowheads="1"/>
          </p:cNvSpPr>
          <p:nvPr/>
        </p:nvSpPr>
        <p:spPr bwMode="auto">
          <a:xfrm>
            <a:off x="1756067" y="24864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0" name="Rectangle 22"/>
          <p:cNvSpPr>
            <a:spLocks noChangeArrowheads="1"/>
          </p:cNvSpPr>
          <p:nvPr/>
        </p:nvSpPr>
        <p:spPr bwMode="auto">
          <a:xfrm>
            <a:off x="1756067" y="24864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1" name="Rectangle 23"/>
          <p:cNvSpPr>
            <a:spLocks noChangeArrowheads="1"/>
          </p:cNvSpPr>
          <p:nvPr/>
        </p:nvSpPr>
        <p:spPr bwMode="auto">
          <a:xfrm>
            <a:off x="1756067" y="24864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2" name="Rectangle 24"/>
          <p:cNvSpPr>
            <a:spLocks noChangeArrowheads="1"/>
          </p:cNvSpPr>
          <p:nvPr/>
        </p:nvSpPr>
        <p:spPr bwMode="auto">
          <a:xfrm>
            <a:off x="1756067" y="24864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3" name="Rectangle 25"/>
          <p:cNvSpPr>
            <a:spLocks noChangeArrowheads="1"/>
          </p:cNvSpPr>
          <p:nvPr/>
        </p:nvSpPr>
        <p:spPr bwMode="auto">
          <a:xfrm>
            <a:off x="1756067" y="24864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4" name="Rectangle 26"/>
          <p:cNvSpPr>
            <a:spLocks noChangeArrowheads="1"/>
          </p:cNvSpPr>
          <p:nvPr/>
        </p:nvSpPr>
        <p:spPr bwMode="auto">
          <a:xfrm>
            <a:off x="1756067" y="24864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5" name="Rectangle 27"/>
          <p:cNvSpPr>
            <a:spLocks noChangeArrowheads="1"/>
          </p:cNvSpPr>
          <p:nvPr/>
        </p:nvSpPr>
        <p:spPr bwMode="auto">
          <a:xfrm>
            <a:off x="1756067" y="24864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6" name="Rectangle 28"/>
          <p:cNvSpPr>
            <a:spLocks noChangeArrowheads="1"/>
          </p:cNvSpPr>
          <p:nvPr/>
        </p:nvSpPr>
        <p:spPr bwMode="auto">
          <a:xfrm>
            <a:off x="1756067" y="24864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7" name="Rectangle 29"/>
          <p:cNvSpPr>
            <a:spLocks noChangeArrowheads="1"/>
          </p:cNvSpPr>
          <p:nvPr/>
        </p:nvSpPr>
        <p:spPr bwMode="auto">
          <a:xfrm>
            <a:off x="1756067" y="24864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8" name="Rectangle 30"/>
          <p:cNvSpPr>
            <a:spLocks noChangeArrowheads="1"/>
          </p:cNvSpPr>
          <p:nvPr/>
        </p:nvSpPr>
        <p:spPr bwMode="auto">
          <a:xfrm>
            <a:off x="1756067" y="24864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30" name="Line 73"/>
          <p:cNvSpPr>
            <a:spLocks noChangeShapeType="1"/>
          </p:cNvSpPr>
          <p:nvPr/>
        </p:nvSpPr>
        <p:spPr bwMode="auto">
          <a:xfrm>
            <a:off x="4918367" y="3557985"/>
            <a:ext cx="0" cy="288925"/>
          </a:xfrm>
          <a:prstGeom prst="line">
            <a:avLst/>
          </a:prstGeom>
          <a:noFill/>
          <a:ln w="158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Group 34"/>
          <p:cNvGraphicFramePr>
            <a:graphicFrameLocks noGrp="1"/>
          </p:cNvGraphicFramePr>
          <p:nvPr/>
        </p:nvGraphicFramePr>
        <p:xfrm>
          <a:off x="467544" y="1052736"/>
          <a:ext cx="8207375" cy="5210172"/>
        </p:xfrm>
        <a:graphic>
          <a:graphicData uri="http://schemas.openxmlformats.org/drawingml/2006/table">
            <a:tbl>
              <a:tblPr>
                <a:tableStyleId>{5940675A-B579-460E-94D1-54222C63F5DA}</a:tableStyleId>
              </a:tblPr>
              <a:tblGrid>
                <a:gridCol w="1417637"/>
                <a:gridCol w="2122488"/>
                <a:gridCol w="1717675"/>
                <a:gridCol w="2949575"/>
              </a:tblGrid>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u="none" strike="noStrike" cap="none" normalizeH="0" baseline="0" dirty="0">
                          <a:ln>
                            <a:noFill/>
                          </a:ln>
                          <a:effectLst/>
                          <a:latin typeface="黑体" panose="02010609060101010101" pitchFamily="49" charset="-122"/>
                          <a:ea typeface="黑体" panose="02010609060101010101" pitchFamily="49" charset="-122"/>
                        </a:rPr>
                        <a:t>C</a:t>
                      </a:r>
                      <a:endParaRPr kumimoji="1" lang="en-US" altLang="zh-CN"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b="0" u="none" strike="noStrike" cap="none" normalizeH="0" baseline="0" dirty="0">
                          <a:ln>
                            <a:noFill/>
                          </a:ln>
                          <a:effectLst/>
                          <a:latin typeface="黑体" panose="02010609060101010101" pitchFamily="49" charset="-122"/>
                          <a:ea typeface="黑体" panose="02010609060101010101" pitchFamily="49" charset="-122"/>
                        </a:rPr>
                        <a:t>压力油与缸一腔连通，另一腔及回油皆封闭</a:t>
                      </a:r>
                      <a:endParaRPr kumimoji="1" lang="zh-CN" altLang="en-US"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0000" marR="90000" marT="46800" marB="46800" anchor="ctr" horzOverflow="overflow"/>
                </a:tc>
              </a:tr>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u="none" strike="noStrike" cap="none" normalizeH="0" baseline="0" dirty="0">
                          <a:ln>
                            <a:noFill/>
                          </a:ln>
                          <a:effectLst/>
                          <a:latin typeface="黑体" panose="02010609060101010101" pitchFamily="49" charset="-122"/>
                          <a:ea typeface="黑体" panose="02010609060101010101" pitchFamily="49" charset="-122"/>
                        </a:rPr>
                        <a:t>P</a:t>
                      </a:r>
                      <a:endParaRPr kumimoji="1" lang="en-US" altLang="zh-CN"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压力油与缸两腔连通，回油封闭</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tr>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u="none" strike="noStrike" cap="none" normalizeH="0" baseline="0">
                          <a:ln>
                            <a:noFill/>
                          </a:ln>
                          <a:effectLst/>
                          <a:latin typeface="黑体" panose="02010609060101010101" pitchFamily="49" charset="-122"/>
                          <a:ea typeface="黑体" panose="02010609060101010101" pitchFamily="49" charset="-122"/>
                        </a:rPr>
                        <a:t>K</a:t>
                      </a:r>
                      <a:endParaRPr kumimoji="1" lang="en-US"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压力油与缸一腔及回油连通，另一腔封闭，系统可卸载</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tr>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u="none" strike="noStrike" cap="none" normalizeH="0" baseline="0">
                          <a:ln>
                            <a:noFill/>
                          </a:ln>
                          <a:effectLst/>
                          <a:latin typeface="黑体" panose="02010609060101010101" pitchFamily="49" charset="-122"/>
                          <a:ea typeface="黑体" panose="02010609060101010101" pitchFamily="49" charset="-122"/>
                        </a:rPr>
                        <a:t>X</a:t>
                      </a:r>
                      <a:endParaRPr kumimoji="1" lang="en-US"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压力油与各油口半开启连通，系统保持一定压力</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tr>
              <a:tr h="7429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u="none" strike="noStrike" cap="none" normalizeH="0" baseline="0">
                          <a:ln>
                            <a:noFill/>
                          </a:ln>
                          <a:effectLst/>
                          <a:latin typeface="黑体" panose="02010609060101010101" pitchFamily="49" charset="-122"/>
                          <a:ea typeface="黑体" panose="02010609060101010101" pitchFamily="49" charset="-122"/>
                        </a:rPr>
                        <a:t>M</a:t>
                      </a:r>
                      <a:endParaRPr kumimoji="1" lang="en-US"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系统卸载，缸两腔封闭</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tr>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u="none" strike="noStrike" cap="none" normalizeH="0" baseline="0">
                          <a:ln>
                            <a:noFill/>
                          </a:ln>
                          <a:effectLst/>
                          <a:latin typeface="黑体" panose="02010609060101010101" pitchFamily="49" charset="-122"/>
                          <a:ea typeface="黑体" panose="02010609060101010101" pitchFamily="49" charset="-122"/>
                        </a:rPr>
                        <a:t>U</a:t>
                      </a:r>
                      <a:endParaRPr kumimoji="1" lang="en-US"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系统不卸载，缸两腔连通，回油封闭</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tr>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u="none" strike="noStrike" cap="none" normalizeH="0" baseline="0">
                          <a:ln>
                            <a:noFill/>
                          </a:ln>
                          <a:effectLst/>
                          <a:latin typeface="黑体" panose="02010609060101010101" pitchFamily="49" charset="-122"/>
                          <a:ea typeface="黑体" panose="02010609060101010101" pitchFamily="49" charset="-122"/>
                        </a:rPr>
                        <a:t>N</a:t>
                      </a:r>
                      <a:endParaRPr kumimoji="1" lang="en-US"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系统不卸载，缸一腔与回油连通，另一腔封闭</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tr>
            </a:tbl>
          </a:graphicData>
        </a:graphic>
      </p:graphicFrame>
      <p:sp>
        <p:nvSpPr>
          <p:cNvPr id="19" name="Rectangle 21"/>
          <p:cNvSpPr>
            <a:spLocks noChangeArrowheads="1"/>
          </p:cNvSpPr>
          <p:nvPr/>
        </p:nvSpPr>
        <p:spPr bwMode="auto">
          <a:xfrm>
            <a:off x="1756067" y="2455663"/>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0" name="Rectangle 22"/>
          <p:cNvSpPr>
            <a:spLocks noChangeArrowheads="1"/>
          </p:cNvSpPr>
          <p:nvPr/>
        </p:nvSpPr>
        <p:spPr bwMode="auto">
          <a:xfrm>
            <a:off x="1756067" y="2455663"/>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1" name="Rectangle 23"/>
          <p:cNvSpPr>
            <a:spLocks noChangeArrowheads="1"/>
          </p:cNvSpPr>
          <p:nvPr/>
        </p:nvSpPr>
        <p:spPr bwMode="auto">
          <a:xfrm>
            <a:off x="1756067" y="2455663"/>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2" name="Rectangle 24"/>
          <p:cNvSpPr>
            <a:spLocks noChangeArrowheads="1"/>
          </p:cNvSpPr>
          <p:nvPr/>
        </p:nvSpPr>
        <p:spPr bwMode="auto">
          <a:xfrm>
            <a:off x="1756067" y="2455663"/>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3" name="Rectangle 25"/>
          <p:cNvSpPr>
            <a:spLocks noChangeArrowheads="1"/>
          </p:cNvSpPr>
          <p:nvPr/>
        </p:nvSpPr>
        <p:spPr bwMode="auto">
          <a:xfrm>
            <a:off x="1756067" y="2455663"/>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4" name="Rectangle 26"/>
          <p:cNvSpPr>
            <a:spLocks noChangeArrowheads="1"/>
          </p:cNvSpPr>
          <p:nvPr/>
        </p:nvSpPr>
        <p:spPr bwMode="auto">
          <a:xfrm>
            <a:off x="1756067" y="2455663"/>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5" name="Rectangle 27"/>
          <p:cNvSpPr>
            <a:spLocks noChangeArrowheads="1"/>
          </p:cNvSpPr>
          <p:nvPr/>
        </p:nvSpPr>
        <p:spPr bwMode="auto">
          <a:xfrm>
            <a:off x="1756067" y="2455663"/>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6" name="Rectangle 28"/>
          <p:cNvSpPr>
            <a:spLocks noChangeArrowheads="1"/>
          </p:cNvSpPr>
          <p:nvPr/>
        </p:nvSpPr>
        <p:spPr bwMode="auto">
          <a:xfrm>
            <a:off x="1756067" y="2455663"/>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7" name="Rectangle 29"/>
          <p:cNvSpPr>
            <a:spLocks noChangeArrowheads="1"/>
          </p:cNvSpPr>
          <p:nvPr/>
        </p:nvSpPr>
        <p:spPr bwMode="auto">
          <a:xfrm>
            <a:off x="1756067" y="2455663"/>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8" name="Rectangle 30"/>
          <p:cNvSpPr>
            <a:spLocks noChangeArrowheads="1"/>
          </p:cNvSpPr>
          <p:nvPr/>
        </p:nvSpPr>
        <p:spPr bwMode="auto">
          <a:xfrm>
            <a:off x="1756067" y="2455663"/>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pic>
        <p:nvPicPr>
          <p:cNvPr id="31" name="Picture 10" descr="X24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79613" y="1886172"/>
            <a:ext cx="19431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1" descr="X24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6100" y="1836886"/>
            <a:ext cx="10080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2" descr="X24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613" y="2616422"/>
            <a:ext cx="19446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3" descr="X24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6100" y="2585739"/>
            <a:ext cx="1008063"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4" descr="X24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050" y="3397472"/>
            <a:ext cx="18002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5" descr="X24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56100" y="3361753"/>
            <a:ext cx="1008063"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6" descr="x24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4145185"/>
            <a:ext cx="18716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7" descr="x25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56100" y="4097907"/>
            <a:ext cx="100806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8" descr="X25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51050" y="4910360"/>
            <a:ext cx="18732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9" descr="X25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4817987"/>
            <a:ext cx="10795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0" descr="X25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51050" y="5702522"/>
            <a:ext cx="180022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1" descr="X25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6100" y="5538067"/>
            <a:ext cx="10795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22"/>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4" name="Rectangle 23"/>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5" name="Rectangle 24"/>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6" name="Rectangle 25"/>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7" name="Rectangle 26"/>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8" name="Rectangle 27"/>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9" name="Rectangle 28"/>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0" name="Rectangle 29"/>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1" name="Rectangle 30"/>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2" name="Rectangle 31"/>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3" name="Rectangle 32"/>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4" name="Rectangle 33"/>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7" name="Title 1"/>
          <p:cNvSpPr txBox="1"/>
          <p:nvPr/>
        </p:nvSpPr>
        <p:spPr bwMode="auto">
          <a:xfrm>
            <a:off x="1475656" y="20060"/>
            <a:ext cx="6476256" cy="620688"/>
          </a:xfrm>
          <a:prstGeom prst="rect">
            <a:avLst/>
          </a:prstGeom>
          <a:noFill/>
          <a:ln w="9525">
            <a:noFill/>
            <a:miter lim="800000"/>
          </a:ln>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a:lstStyle>
          <a:p>
            <a:r>
              <a:rPr lang="zh-CN" altLang="en-US" sz="3200" kern="0">
                <a:latin typeface="黑体" panose="02010609060101010101" pitchFamily="49" charset="-122"/>
                <a:ea typeface="黑体" panose="02010609060101010101" pitchFamily="49" charset="-122"/>
              </a:rPr>
              <a:t>滑阀机能</a:t>
            </a:r>
            <a:endParaRPr lang="en-US" sz="3200" kern="0" dirty="0">
              <a:latin typeface="黑体" panose="02010609060101010101" pitchFamily="49" charset="-122"/>
              <a:ea typeface="黑体" panose="02010609060101010101" pitchFamily="49" charset="-122"/>
            </a:endParaRPr>
          </a:p>
        </p:txBody>
      </p:sp>
      <p:pic>
        <p:nvPicPr>
          <p:cNvPr id="58" name="Picture 18" descr="X2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79613" y="1169007"/>
            <a:ext cx="18716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 descr="X24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356100" y="1099145"/>
            <a:ext cx="100806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电磁球阀</a:t>
            </a:r>
            <a:endParaRPr lang="en-US" sz="3200" dirty="0">
              <a:latin typeface="黑体" panose="02010609060101010101" pitchFamily="49" charset="-122"/>
              <a:ea typeface="黑体" panose="02010609060101010101" pitchFamily="49" charset="-122"/>
            </a:endParaRPr>
          </a:p>
        </p:txBody>
      </p:sp>
      <p:sp>
        <p:nvSpPr>
          <p:cNvPr id="7" name="Content Placeholder 2"/>
          <p:cNvSpPr>
            <a:spLocks noGrp="1"/>
          </p:cNvSpPr>
          <p:nvPr>
            <p:ph idx="1"/>
          </p:nvPr>
        </p:nvSpPr>
        <p:spPr>
          <a:xfrm>
            <a:off x="179512" y="836712"/>
            <a:ext cx="8640960" cy="1152128"/>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以</a:t>
            </a:r>
            <a:r>
              <a:rPr lang="zh-CN" altLang="en-US" sz="2000" dirty="0">
                <a:solidFill>
                  <a:schemeClr val="accent2"/>
                </a:solidFill>
                <a:latin typeface="黑体" panose="02010609060101010101" pitchFamily="49" charset="-122"/>
                <a:ea typeface="黑体" panose="02010609060101010101" pitchFamily="49" charset="-122"/>
              </a:rPr>
              <a:t>电磁铁推力</a:t>
            </a:r>
            <a:r>
              <a:rPr lang="zh-CN" altLang="en-US" sz="2000" dirty="0">
                <a:latin typeface="黑体" panose="02010609060101010101" pitchFamily="49" charset="-122"/>
                <a:ea typeface="黑体" panose="02010609060101010101" pitchFamily="49" charset="-122"/>
              </a:rPr>
              <a:t>为驱动力推动</a:t>
            </a:r>
            <a:r>
              <a:rPr lang="zh-CN" altLang="en-US" sz="2000" dirty="0">
                <a:solidFill>
                  <a:schemeClr val="accent2"/>
                </a:solidFill>
                <a:latin typeface="黑体" panose="02010609060101010101" pitchFamily="49" charset="-122"/>
                <a:ea typeface="黑体" panose="02010609060101010101" pitchFamily="49" charset="-122"/>
              </a:rPr>
              <a:t>钢球</a:t>
            </a:r>
            <a:r>
              <a:rPr lang="zh-CN" altLang="en-US" sz="2000" dirty="0">
                <a:latin typeface="黑体" panose="02010609060101010101" pitchFamily="49" charset="-122"/>
                <a:ea typeface="黑体" panose="02010609060101010101" pitchFamily="49" charset="-122"/>
              </a:rPr>
              <a:t>来实现油路通断</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密封性能好，换向、复位速度快，换向频率高，对工作介质的适应范围广，换向、复位所需力很小，抗污染性好，加工、装配精度要求较高</a:t>
            </a:r>
            <a:endParaRPr lang="en-US" altLang="zh-CN" sz="20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80817" y="1988840"/>
            <a:ext cx="7455022" cy="3982383"/>
          </a:xfrm>
          <a:prstGeom prst="rect">
            <a:avLst/>
          </a:prstGeom>
        </p:spPr>
      </p:pic>
      <p:sp>
        <p:nvSpPr>
          <p:cNvPr id="8" name="Content Placeholder 2"/>
          <p:cNvSpPr txBox="1"/>
          <p:nvPr/>
        </p:nvSpPr>
        <p:spPr bwMode="auto">
          <a:xfrm>
            <a:off x="1250828" y="5949280"/>
            <a:ext cx="6915000" cy="72008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6-18 </a:t>
            </a:r>
            <a:r>
              <a:rPr lang="zh-CN" altLang="en-US" sz="1600" kern="0" dirty="0">
                <a:latin typeface="黑体" panose="02010609060101010101" pitchFamily="49" charset="-122"/>
                <a:ea typeface="黑体" panose="02010609060101010101" pitchFamily="49" charset="-122"/>
              </a:rPr>
              <a:t>二位三通电磁球阀及其图形符号</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支点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操纵杆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杠杆 </a:t>
            </a:r>
            <a:r>
              <a:rPr lang="en-US" altLang="zh-CN" sz="1600" kern="0" dirty="0">
                <a:latin typeface="黑体" panose="02010609060101010101" pitchFamily="49" charset="-122"/>
                <a:ea typeface="黑体" panose="02010609060101010101" pitchFamily="49" charset="-122"/>
              </a:rPr>
              <a:t>4-</a:t>
            </a:r>
            <a:r>
              <a:rPr lang="zh-CN" altLang="en-US" sz="1600" kern="0" dirty="0">
                <a:latin typeface="黑体" panose="02010609060101010101" pitchFamily="49" charset="-122"/>
                <a:ea typeface="黑体" panose="02010609060101010101" pitchFamily="49" charset="-122"/>
              </a:rPr>
              <a:t>左阀座 </a:t>
            </a:r>
            <a:r>
              <a:rPr lang="en-US" altLang="zh-CN" sz="1600" kern="0" dirty="0">
                <a:latin typeface="黑体" panose="02010609060101010101" pitchFamily="49" charset="-122"/>
                <a:ea typeface="黑体" panose="02010609060101010101" pitchFamily="49" charset="-122"/>
              </a:rPr>
              <a:t>5-</a:t>
            </a:r>
            <a:r>
              <a:rPr lang="zh-CN" altLang="en-US" sz="1600" kern="0" dirty="0">
                <a:latin typeface="黑体" panose="02010609060101010101" pitchFamily="49" charset="-122"/>
                <a:ea typeface="黑体" panose="02010609060101010101" pitchFamily="49" charset="-122"/>
              </a:rPr>
              <a:t>钢球 </a:t>
            </a:r>
            <a:r>
              <a:rPr lang="en-US" altLang="zh-CN" sz="1600" kern="0" dirty="0">
                <a:latin typeface="黑体" panose="02010609060101010101" pitchFamily="49" charset="-122"/>
                <a:ea typeface="黑体" panose="02010609060101010101" pitchFamily="49" charset="-122"/>
              </a:rPr>
              <a:t>6-</a:t>
            </a:r>
            <a:r>
              <a:rPr lang="zh-CN" altLang="en-US" sz="1600" kern="0" dirty="0">
                <a:latin typeface="黑体" panose="02010609060101010101" pitchFamily="49" charset="-122"/>
                <a:ea typeface="黑体" panose="02010609060101010101" pitchFamily="49" charset="-122"/>
              </a:rPr>
              <a:t>右阀座 </a:t>
            </a:r>
            <a:r>
              <a:rPr lang="en-US" altLang="zh-CN" sz="1600" kern="0" dirty="0">
                <a:latin typeface="黑体" panose="02010609060101010101" pitchFamily="49" charset="-122"/>
                <a:ea typeface="黑体" panose="02010609060101010101" pitchFamily="49" charset="-122"/>
              </a:rPr>
              <a:t>7-</a:t>
            </a:r>
            <a:r>
              <a:rPr lang="zh-CN" altLang="en-US" sz="1600" kern="0" dirty="0">
                <a:latin typeface="黑体" panose="02010609060101010101" pitchFamily="49" charset="-122"/>
                <a:ea typeface="黑体" panose="02010609060101010101" pitchFamily="49" charset="-122"/>
              </a:rPr>
              <a:t>弹簧 </a:t>
            </a:r>
            <a:r>
              <a:rPr lang="en-US" altLang="zh-CN" sz="1600" kern="0" dirty="0">
                <a:latin typeface="黑体" panose="02010609060101010101" pitchFamily="49" charset="-122"/>
                <a:ea typeface="黑体" panose="02010609060101010101" pitchFamily="49" charset="-122"/>
              </a:rPr>
              <a:t>8-</a:t>
            </a:r>
            <a:r>
              <a:rPr lang="zh-CN" altLang="en-US" sz="1600" kern="0" dirty="0">
                <a:latin typeface="黑体" panose="02010609060101010101" pitchFamily="49" charset="-122"/>
                <a:ea typeface="黑体" panose="02010609060101010101" pitchFamily="49" charset="-122"/>
              </a:rPr>
              <a:t>电磁铁</a:t>
            </a:r>
            <a:endParaRPr lang="en-US" altLang="zh-CN" sz="1600" kern="0" dirty="0">
              <a:latin typeface="黑体" panose="02010609060101010101" pitchFamily="49" charset="-122"/>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电磁换向阀的主要性能</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45609" y="908720"/>
            <a:ext cx="8640960" cy="1308338"/>
          </a:xfrm>
        </p:spPr>
        <p:txBody>
          <a:bodyPr/>
          <a:lstStyle/>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工作可靠性</a:t>
            </a:r>
            <a:r>
              <a:rPr lang="zh-CN" altLang="en-US" sz="2000" dirty="0">
                <a:latin typeface="黑体" panose="02010609060101010101" pitchFamily="49" charset="-122"/>
                <a:ea typeface="黑体" panose="02010609060101010101" pitchFamily="49" charset="-122"/>
              </a:rPr>
              <a:t>：电磁铁通电以后能否可靠地换向，断电后能否可靠地复位</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压力损失</a:t>
            </a:r>
            <a:endParaRPr lang="zh-CN" altLang="en-US"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内泄漏量</a:t>
            </a:r>
            <a:r>
              <a:rPr lang="zh-CN" altLang="en-US" sz="2000" dirty="0">
                <a:latin typeface="黑体" panose="02010609060101010101" pitchFamily="49" charset="-122"/>
                <a:ea typeface="黑体" panose="02010609060101010101" pitchFamily="49" charset="-122"/>
              </a:rPr>
              <a:t>：从高压腔漏到低压腔的泄漏量</a:t>
            </a:r>
            <a:endParaRPr lang="en-US" altLang="zh-CN" sz="20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607751" y="1712853"/>
            <a:ext cx="3025685" cy="4120082"/>
          </a:xfrm>
          <a:prstGeom prst="rect">
            <a:avLst/>
          </a:prstGeom>
        </p:spPr>
      </p:pic>
      <p:sp>
        <p:nvSpPr>
          <p:cNvPr id="6" name="Content Placeholder 2"/>
          <p:cNvSpPr txBox="1"/>
          <p:nvPr/>
        </p:nvSpPr>
        <p:spPr bwMode="auto">
          <a:xfrm>
            <a:off x="705192" y="5373216"/>
            <a:ext cx="2830801" cy="36600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6-19 </a:t>
            </a:r>
            <a:r>
              <a:rPr lang="zh-CN" altLang="en-US" sz="1600" kern="0" dirty="0">
                <a:latin typeface="黑体" panose="02010609060101010101" pitchFamily="49" charset="-122"/>
                <a:ea typeface="黑体" panose="02010609060101010101" pitchFamily="49" charset="-122"/>
              </a:rPr>
              <a:t>电磁阀的换向界限</a:t>
            </a:r>
            <a:endParaRPr lang="en-US" altLang="zh-CN" sz="1600" kern="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5004049" y="1361930"/>
            <a:ext cx="2943113" cy="4821927"/>
          </a:xfrm>
          <a:prstGeom prst="rect">
            <a:avLst/>
          </a:prstGeom>
        </p:spPr>
      </p:pic>
      <p:sp>
        <p:nvSpPr>
          <p:cNvPr id="7" name="Content Placeholder 2"/>
          <p:cNvSpPr txBox="1"/>
          <p:nvPr/>
        </p:nvSpPr>
        <p:spPr bwMode="auto">
          <a:xfrm>
            <a:off x="4855425" y="5373216"/>
            <a:ext cx="3240360" cy="366005"/>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6-20 </a:t>
            </a:r>
            <a:r>
              <a:rPr lang="zh-CN" altLang="en-US" sz="1600" kern="0" dirty="0">
                <a:latin typeface="黑体" panose="02010609060101010101" pitchFamily="49" charset="-122"/>
                <a:ea typeface="黑体" panose="02010609060101010101" pitchFamily="49" charset="-122"/>
              </a:rPr>
              <a:t>某电磁阀的压力损失曲线</a:t>
            </a:r>
            <a:endParaRPr lang="en-US" altLang="zh-CN" sz="1600" kern="0" dirty="0">
              <a:latin typeface="黑体" panose="02010609060101010101" pitchFamily="49" charset="-122"/>
              <a:ea typeface="黑体" panose="02010609060101010101" pitchFamily="49"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电磁换向阀的主要性能</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45609" y="938433"/>
            <a:ext cx="8640960" cy="1837146"/>
          </a:xfrm>
        </p:spPr>
        <p:txBody>
          <a:bodyPr/>
          <a:lstStyle/>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换向时间</a:t>
            </a:r>
            <a:r>
              <a:rPr lang="zh-CN" altLang="en-US" sz="2000" dirty="0">
                <a:latin typeface="黑体" panose="02010609060101010101" pitchFamily="49" charset="-122"/>
                <a:ea typeface="黑体" panose="02010609060101010101" pitchFamily="49" charset="-122"/>
              </a:rPr>
              <a:t>：从电磁铁通电到阀芯换向终止的时间</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复位时间</a:t>
            </a:r>
            <a:r>
              <a:rPr lang="zh-CN" altLang="en-US" sz="2000" dirty="0">
                <a:latin typeface="黑体" panose="02010609060101010101" pitchFamily="49" charset="-122"/>
                <a:ea typeface="黑体" panose="02010609060101010101" pitchFamily="49" charset="-122"/>
              </a:rPr>
              <a:t>：从电磁铁断电到阀芯恢复到初始位置的时间</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换向频率</a:t>
            </a:r>
            <a:r>
              <a:rPr lang="zh-CN" altLang="en-US" sz="2000" dirty="0">
                <a:latin typeface="黑体" panose="02010609060101010101" pitchFamily="49" charset="-122"/>
                <a:ea typeface="黑体" panose="02010609060101010101" pitchFamily="49" charset="-122"/>
              </a:rPr>
              <a:t>：单位时间内阀所允许的换向次数</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使用寿命</a:t>
            </a:r>
            <a:r>
              <a:rPr lang="zh-CN" altLang="en-US" sz="2000" dirty="0">
                <a:latin typeface="黑体" panose="02010609060101010101" pitchFamily="49" charset="-122"/>
                <a:ea typeface="黑体" panose="02010609060101010101" pitchFamily="49" charset="-122"/>
              </a:rPr>
              <a:t>：电磁阀用到它某一零件损坏，不能进行正常的换向或复位动作或使用到电磁阀的主要性能指标超过规定指标时经历的换向次数</a:t>
            </a:r>
            <a:endParaRPr lang="zh-CN" altLang="en-US" sz="2000" dirty="0">
              <a:latin typeface="黑体" panose="02010609060101010101" pitchFamily="49" charset="-122"/>
              <a:ea typeface="黑体" panose="02010609060101010101" pitchFamily="49" charset="-122"/>
            </a:endParaRPr>
          </a:p>
        </p:txBody>
      </p:sp>
      <p:graphicFrame>
        <p:nvGraphicFramePr>
          <p:cNvPr id="8" name="表格 7"/>
          <p:cNvGraphicFramePr>
            <a:graphicFrameLocks noGrp="1"/>
          </p:cNvGraphicFramePr>
          <p:nvPr/>
        </p:nvGraphicFramePr>
        <p:xfrm>
          <a:off x="569645" y="3573016"/>
          <a:ext cx="7992888" cy="2047240"/>
        </p:xfrm>
        <a:graphic>
          <a:graphicData uri="http://schemas.openxmlformats.org/drawingml/2006/table">
            <a:tbl>
              <a:tblPr firstRow="1" bandRow="1">
                <a:tableStyleId>{616DA210-FB5B-4158-B5E0-FEB733F419BA}</a:tableStyleId>
              </a:tblPr>
              <a:tblGrid>
                <a:gridCol w="1998222"/>
                <a:gridCol w="1998222"/>
                <a:gridCol w="1998222"/>
                <a:gridCol w="1998222"/>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1600" b="0" dirty="0">
                          <a:solidFill>
                            <a:schemeClr val="tx1"/>
                          </a:solidFill>
                          <a:latin typeface="黑体" panose="02010609060101010101" pitchFamily="49" charset="-122"/>
                          <a:ea typeface="黑体" panose="02010609060101010101" pitchFamily="49" charset="-122"/>
                        </a:rPr>
                        <a:t>电源类型</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hMerge="1">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直流电源</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交流电源</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r>
              <a:tr h="0">
                <a:tc rowSpan="4">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换向时间（</a:t>
                      </a:r>
                      <a:r>
                        <a:rPr lang="en-US" altLang="zh-CN" sz="1600" b="0" dirty="0" err="1">
                          <a:solidFill>
                            <a:schemeClr val="tx1"/>
                          </a:solidFill>
                          <a:latin typeface="黑体" panose="02010609060101010101" pitchFamily="49" charset="-122"/>
                          <a:ea typeface="黑体" panose="02010609060101010101" pitchFamily="49" charset="-122"/>
                        </a:rPr>
                        <a:t>ms</a:t>
                      </a:r>
                      <a:r>
                        <a:rPr lang="zh-CN" altLang="en-US" sz="1600" b="0" dirty="0">
                          <a:solidFill>
                            <a:schemeClr val="tx1"/>
                          </a:solidFill>
                          <a:latin typeface="黑体" panose="02010609060101010101" pitchFamily="49" charset="-122"/>
                          <a:ea typeface="黑体" panose="02010609060101010101" pitchFamily="49" charset="-122"/>
                        </a:rPr>
                        <a:t>）</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开启，压力变化</a:t>
                      </a:r>
                      <a:r>
                        <a:rPr lang="en-US" altLang="zh-CN" sz="1600" b="0" dirty="0">
                          <a:solidFill>
                            <a:schemeClr val="tx1"/>
                          </a:solidFill>
                          <a:latin typeface="黑体" panose="02010609060101010101" pitchFamily="49" charset="-122"/>
                          <a:ea typeface="黑体" panose="02010609060101010101" pitchFamily="49" charset="-122"/>
                        </a:rPr>
                        <a:t>5%</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60—104</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17—20</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r>
              <a:tr h="242570">
                <a:tc vMerge="1">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开启，压力变化</a:t>
                      </a:r>
                      <a:r>
                        <a:rPr lang="en-US" altLang="zh-CN" sz="1600" b="0" dirty="0">
                          <a:solidFill>
                            <a:schemeClr val="tx1"/>
                          </a:solidFill>
                          <a:latin typeface="黑体" panose="02010609060101010101" pitchFamily="49" charset="-122"/>
                          <a:ea typeface="黑体" panose="02010609060101010101" pitchFamily="49" charset="-122"/>
                        </a:rPr>
                        <a:t>95%</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90—165</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48—57</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r>
              <a:tr h="149860">
                <a:tc vMerge="1">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关闭，压力变化</a:t>
                      </a:r>
                      <a:r>
                        <a:rPr lang="en-US" altLang="zh-CN" sz="1600" b="0" dirty="0">
                          <a:solidFill>
                            <a:schemeClr val="tx1"/>
                          </a:solidFill>
                          <a:latin typeface="黑体" panose="02010609060101010101" pitchFamily="49" charset="-122"/>
                          <a:ea typeface="黑体" panose="02010609060101010101" pitchFamily="49" charset="-122"/>
                        </a:rPr>
                        <a:t>5%</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12—50</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19—26</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r>
              <a:tr h="0">
                <a:tc vMerge="1">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关闭，压力变化</a:t>
                      </a:r>
                      <a:r>
                        <a:rPr lang="en-US" altLang="zh-CN" sz="1600" b="0" dirty="0">
                          <a:solidFill>
                            <a:schemeClr val="tx1"/>
                          </a:solidFill>
                          <a:latin typeface="黑体" panose="02010609060101010101" pitchFamily="49" charset="-122"/>
                          <a:ea typeface="黑体" panose="02010609060101010101" pitchFamily="49" charset="-122"/>
                        </a:rPr>
                        <a:t>95%</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48—104</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47—77</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r>
              <a:tr h="0">
                <a:tc gridSpan="2">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最大换向频率（</a:t>
                      </a:r>
                      <a:r>
                        <a:rPr lang="en-US" altLang="zh-CN" sz="1600" b="0" dirty="0">
                          <a:solidFill>
                            <a:schemeClr val="tx1"/>
                          </a:solidFill>
                          <a:latin typeface="黑体" panose="02010609060101010101" pitchFamily="49" charset="-122"/>
                          <a:ea typeface="黑体" panose="02010609060101010101" pitchFamily="49" charset="-122"/>
                        </a:rPr>
                        <a:t>Hz</a:t>
                      </a:r>
                      <a:r>
                        <a:rPr lang="zh-CN" altLang="en-US" sz="1600" b="0" dirty="0">
                          <a:solidFill>
                            <a:schemeClr val="tx1"/>
                          </a:solidFill>
                          <a:latin typeface="黑体" panose="02010609060101010101" pitchFamily="49" charset="-122"/>
                          <a:ea typeface="黑体" panose="02010609060101010101" pitchFamily="49" charset="-122"/>
                        </a:rPr>
                        <a:t>）</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hMerge="1">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4.2</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2</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r>
            </a:tbl>
          </a:graphicData>
        </a:graphic>
      </p:graphicFrame>
      <p:sp>
        <p:nvSpPr>
          <p:cNvPr id="10" name="Content Placeholder 2"/>
          <p:cNvSpPr txBox="1"/>
          <p:nvPr/>
        </p:nvSpPr>
        <p:spPr bwMode="auto">
          <a:xfrm>
            <a:off x="1724005" y="3140968"/>
            <a:ext cx="5684168" cy="432048"/>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en-US" altLang="zh-CN" sz="1600" kern="0" dirty="0">
                <a:latin typeface="黑体" panose="02010609060101010101" pitchFamily="49" charset="-122"/>
                <a:ea typeface="黑体" panose="02010609060101010101" pitchFamily="49" charset="-122"/>
              </a:rPr>
              <a:t>Bosch Rexroth WE 10</a:t>
            </a:r>
            <a:r>
              <a:rPr lang="zh-CN" altLang="en-US" sz="1600" kern="0" dirty="0">
                <a:latin typeface="黑体" panose="02010609060101010101" pitchFamily="49" charset="-122"/>
                <a:ea typeface="黑体" panose="02010609060101010101" pitchFamily="49" charset="-122"/>
              </a:rPr>
              <a:t>电磁换向阀的换向时间和换向频率</a:t>
            </a:r>
            <a:endParaRPr lang="en-US" altLang="zh-CN" sz="1600" kern="0" dirty="0">
              <a:latin typeface="黑体" panose="02010609060101010101" pitchFamily="49" charset="-122"/>
              <a:ea typeface="黑体" panose="02010609060101010101" pitchFamily="49"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多路换向阀</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179512" y="1124744"/>
            <a:ext cx="8712968" cy="1224136"/>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将两个以上的阀块组合在一起，用以操纵多个执行元件的运动</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结构紧凑，管路简单，压力损失小，安装简便，广泛应用于工程机械、起重运输机械和其它要求操纵多个执行元件运动的行走机械</a:t>
            </a:r>
            <a:endParaRPr lang="en-US" altLang="zh-CN" sz="2000" dirty="0">
              <a:latin typeface="黑体" panose="02010609060101010101" pitchFamily="49" charset="-122"/>
              <a:ea typeface="黑体" panose="02010609060101010101" pitchFamily="49" charset="-122"/>
            </a:endParaRPr>
          </a:p>
        </p:txBody>
      </p:sp>
      <p:graphicFrame>
        <p:nvGraphicFramePr>
          <p:cNvPr id="7" name="表格 6"/>
          <p:cNvGraphicFramePr>
            <a:graphicFrameLocks noGrp="1"/>
          </p:cNvGraphicFramePr>
          <p:nvPr/>
        </p:nvGraphicFramePr>
        <p:xfrm>
          <a:off x="1547664" y="3068960"/>
          <a:ext cx="6332240" cy="2736304"/>
        </p:xfrm>
        <a:graphic>
          <a:graphicData uri="http://schemas.openxmlformats.org/drawingml/2006/table">
            <a:tbl>
              <a:tblPr firstRow="1" bandRow="1">
                <a:tableStyleId>{616DA210-FB5B-4158-B5E0-FEB733F419BA}</a:tableStyleId>
              </a:tblPr>
              <a:tblGrid>
                <a:gridCol w="3166120"/>
                <a:gridCol w="3166120"/>
              </a:tblGrid>
              <a:tr h="663622">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按结构形式分类</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整体式、分片式</a:t>
                      </a:r>
                      <a:endParaRPr lang="zh-CN" altLang="en-US" sz="1600" b="0" dirty="0">
                        <a:solidFill>
                          <a:schemeClr val="accent2"/>
                        </a:solidFill>
                        <a:latin typeface="黑体" panose="02010609060101010101" pitchFamily="49" charset="-122"/>
                        <a:ea typeface="黑体" panose="02010609060101010101" pitchFamily="49" charset="-122"/>
                      </a:endParaRPr>
                    </a:p>
                  </a:txBody>
                  <a:tcPr anchor="ctr"/>
                </a:tc>
              </a:tr>
              <a:tr h="1036341">
                <a:tc>
                  <a:txBody>
                    <a:bodyPr/>
                    <a:lstStyle/>
                    <a:p>
                      <a:pPr algn="ctr"/>
                      <a:r>
                        <a:rPr lang="zh-CN" altLang="en-US" sz="1600" dirty="0">
                          <a:latin typeface="黑体" panose="02010609060101010101" pitchFamily="49" charset="-122"/>
                          <a:ea typeface="黑体" panose="02010609060101010101" pitchFamily="49" charset="-122"/>
                        </a:rPr>
                        <a:t>按油路连接方式分类</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dirty="0">
                          <a:solidFill>
                            <a:schemeClr val="accent2"/>
                          </a:solidFill>
                          <a:latin typeface="黑体" panose="02010609060101010101" pitchFamily="49" charset="-122"/>
                          <a:ea typeface="黑体" panose="02010609060101010101" pitchFamily="49" charset="-122"/>
                        </a:rPr>
                        <a:t>并联、串联、串并联、复合油路</a:t>
                      </a:r>
                      <a:endParaRPr lang="zh-CN" altLang="en-US" sz="1600" b="0" dirty="0">
                        <a:solidFill>
                          <a:schemeClr val="accent2"/>
                        </a:solidFill>
                        <a:latin typeface="黑体" panose="02010609060101010101" pitchFamily="49" charset="-122"/>
                        <a:ea typeface="黑体" panose="02010609060101010101" pitchFamily="49" charset="-122"/>
                      </a:endParaRPr>
                    </a:p>
                  </a:txBody>
                  <a:tcPr anchor="ctr"/>
                </a:tc>
              </a:tr>
              <a:tr h="1036341">
                <a:tc>
                  <a:txBody>
                    <a:bodyPr/>
                    <a:lstStyle/>
                    <a:p>
                      <a:pPr algn="ctr"/>
                      <a:r>
                        <a:rPr lang="zh-CN" altLang="en-US" sz="1600" dirty="0">
                          <a:latin typeface="黑体" panose="02010609060101010101" pitchFamily="49" charset="-122"/>
                          <a:ea typeface="黑体" panose="02010609060101010101" pitchFamily="49" charset="-122"/>
                        </a:rPr>
                        <a:t>按液压泵卸荷方式分类</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dirty="0">
                          <a:solidFill>
                            <a:schemeClr val="accent2"/>
                          </a:solidFill>
                          <a:latin typeface="黑体" panose="02010609060101010101" pitchFamily="49" charset="-122"/>
                          <a:ea typeface="黑体" panose="02010609060101010101" pitchFamily="49" charset="-122"/>
                        </a:rPr>
                        <a:t>中位卸荷、采用安全阀卸荷</a:t>
                      </a:r>
                      <a:endParaRPr lang="zh-CN" altLang="en-US" sz="1600" b="0" dirty="0">
                        <a:solidFill>
                          <a:schemeClr val="accent2"/>
                        </a:solidFill>
                        <a:latin typeface="黑体" panose="02010609060101010101" pitchFamily="49" charset="-122"/>
                        <a:ea typeface="黑体" panose="02010609060101010101" pitchFamily="49" charset="-122"/>
                      </a:endParaRPr>
                    </a:p>
                  </a:txBody>
                  <a:tcPr anchor="ctr"/>
                </a:tc>
              </a:tr>
            </a:tbl>
          </a:graphicData>
        </a:graphic>
      </p:graphicFrame>
      <p:sp>
        <p:nvSpPr>
          <p:cNvPr id="9" name="Content Placeholder 2"/>
          <p:cNvSpPr txBox="1"/>
          <p:nvPr/>
        </p:nvSpPr>
        <p:spPr bwMode="auto">
          <a:xfrm>
            <a:off x="3705672" y="2616852"/>
            <a:ext cx="2016224" cy="432048"/>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多路换向阀的分类</a:t>
            </a:r>
            <a:endParaRPr lang="en-US" altLang="zh-CN" sz="1600" kern="0" dirty="0">
              <a:latin typeface="黑体" panose="02010609060101010101" pitchFamily="49" charset="-122"/>
              <a:ea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多路换向阀</a:t>
            </a:r>
            <a:endParaRPr lang="en-US" sz="32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rot="16200000">
            <a:off x="2481536" y="-696128"/>
            <a:ext cx="4464496" cy="7962225"/>
          </a:xfrm>
          <a:prstGeom prst="rect">
            <a:avLst/>
          </a:prstGeom>
        </p:spPr>
      </p:pic>
      <p:sp>
        <p:nvSpPr>
          <p:cNvPr id="6" name="Content Placeholder 2"/>
          <p:cNvSpPr txBox="1"/>
          <p:nvPr/>
        </p:nvSpPr>
        <p:spPr bwMode="auto">
          <a:xfrm>
            <a:off x="2677305" y="5517233"/>
            <a:ext cx="4072957" cy="72008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6-21 </a:t>
            </a:r>
            <a:r>
              <a:rPr lang="zh-CN" altLang="en-US" sz="1600" kern="0" dirty="0">
                <a:latin typeface="黑体" panose="02010609060101010101" pitchFamily="49" charset="-122"/>
                <a:ea typeface="黑体" panose="02010609060101010101" pitchFamily="49" charset="-122"/>
              </a:rPr>
              <a:t>多路换向阀的基本油路形式</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并联油路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串联油路 </a:t>
            </a:r>
            <a:r>
              <a:rPr lang="en-US" altLang="zh-CN" sz="1600" kern="0" dirty="0">
                <a:latin typeface="黑体" panose="02010609060101010101" pitchFamily="49" charset="-122"/>
                <a:ea typeface="黑体" panose="02010609060101010101" pitchFamily="49" charset="-122"/>
              </a:rPr>
              <a:t>c)</a:t>
            </a:r>
            <a:r>
              <a:rPr lang="zh-CN" altLang="en-US" sz="1600" kern="0" dirty="0">
                <a:latin typeface="黑体" panose="02010609060101010101" pitchFamily="49" charset="-122"/>
                <a:ea typeface="黑体" panose="02010609060101010101" pitchFamily="49" charset="-122"/>
              </a:rPr>
              <a:t>串并联油路</a:t>
            </a:r>
            <a:endParaRPr lang="en-US" altLang="zh-CN" sz="1600" kern="0" dirty="0">
              <a:latin typeface="黑体" panose="02010609060101010101" pitchFamily="49" charset="-122"/>
              <a:ea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gimg2.baidu.com/image_search/src=http%3A%2F%2Fm.xmmany.com%2Fuploads%2Fallimg%2F160906%2F1-160Z621103YT.jpg&amp;refer=http%3A%2F%2Fm.xmmany.com&amp;app=2002&amp;size=f9999,10000&amp;q=a80&amp;n=0&amp;g=0n&amp;fmt=jpeg?sec=1628603927&amp;t=a92a9aa749deb9175b693b33ead109df"/>
          <p:cNvPicPr>
            <a:picLocks noChangeAspect="1" noChangeArrowheads="1"/>
          </p:cNvPicPr>
          <p:nvPr/>
        </p:nvPicPr>
        <p:blipFill rotWithShape="1">
          <a:blip r:embed="rId1">
            <a:extLst>
              <a:ext uri="{28A0092B-C50C-407E-A947-70E740481C1C}">
                <a14:useLocalDpi xmlns:a14="http://schemas.microsoft.com/office/drawing/2010/main" val="0"/>
              </a:ext>
            </a:extLst>
          </a:blip>
          <a:srcRect r="24731" b="23092"/>
          <a:stretch>
            <a:fillRect/>
          </a:stretch>
        </p:blipFill>
        <p:spPr bwMode="auto">
          <a:xfrm>
            <a:off x="871888" y="2705571"/>
            <a:ext cx="4945510" cy="28332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液压阀概述</a:t>
            </a:r>
            <a:endParaRPr lang="en-US" sz="3200" dirty="0">
              <a:latin typeface="黑体" panose="02010609060101010101" pitchFamily="49" charset="-122"/>
              <a:ea typeface="黑体" panose="02010609060101010101" pitchFamily="49" charset="-122"/>
            </a:endParaRPr>
          </a:p>
        </p:txBody>
      </p:sp>
      <p:sp>
        <p:nvSpPr>
          <p:cNvPr id="13" name="Content Placeholder 2"/>
          <p:cNvSpPr txBox="1"/>
          <p:nvPr/>
        </p:nvSpPr>
        <p:spPr bwMode="auto">
          <a:xfrm>
            <a:off x="246585" y="756176"/>
            <a:ext cx="8640960" cy="194421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latin typeface="黑体" panose="02010609060101010101" pitchFamily="49" charset="-122"/>
                <a:ea typeface="黑体" panose="02010609060101010101" pitchFamily="49" charset="-122"/>
              </a:rPr>
              <a:t>共同点</a:t>
            </a:r>
            <a:endParaRPr lang="en-US" altLang="zh-CN" sz="24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结构：阀体，阀芯，驱使阀芯动作的元、部件</a:t>
            </a:r>
            <a:endParaRPr lang="en-US" altLang="zh-CN" sz="20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工作原理：阀的开口大小，阀进、出口间的压差以及流过阀的流量之间的关系都符合孔口流量公式</a:t>
            </a:r>
            <a:endParaRPr lang="zh-CN" altLang="en-US" sz="2000" kern="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8" name="矩形 7"/>
              <p:cNvSpPr/>
              <p:nvPr/>
            </p:nvSpPr>
            <p:spPr>
              <a:xfrm>
                <a:off x="6442701" y="1975425"/>
                <a:ext cx="1956113" cy="100168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000" b="0" i="1" kern="0" smtClean="0">
                          <a:solidFill>
                            <a:srgbClr val="C00000"/>
                          </a:solidFill>
                          <a:latin typeface="Cambria Math" panose="02040503050406030204" pitchFamily="18" charset="0"/>
                          <a:ea typeface="黑体" panose="02010609060101010101" pitchFamily="49" charset="-122"/>
                        </a:rPr>
                        <m:t>𝑄</m:t>
                      </m:r>
                      <m:r>
                        <a:rPr lang="en-US" altLang="zh-CN" sz="2000" i="1" kern="0">
                          <a:solidFill>
                            <a:srgbClr val="C00000"/>
                          </a:solidFill>
                          <a:latin typeface="Cambria Math" panose="02040503050406030204" pitchFamily="18" charset="0"/>
                          <a:ea typeface="黑体" panose="02010609060101010101" pitchFamily="49" charset="-122"/>
                        </a:rPr>
                        <m:t>=</m:t>
                      </m:r>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𝐶</m:t>
                          </m:r>
                        </m:e>
                        <m:sub>
                          <m:r>
                            <a:rPr lang="en-US" altLang="zh-CN" sz="2000" i="1" kern="0">
                              <a:solidFill>
                                <a:srgbClr val="C00000"/>
                              </a:solidFill>
                              <a:latin typeface="Cambria Math" panose="02040503050406030204" pitchFamily="18" charset="0"/>
                              <a:ea typeface="黑体" panose="02010609060101010101" pitchFamily="49" charset="-122"/>
                            </a:rPr>
                            <m:t>𝑑</m:t>
                          </m:r>
                        </m:sub>
                      </m:sSub>
                      <m:r>
                        <a:rPr lang="en-US" altLang="zh-CN" sz="2000" b="0" i="1" kern="0" smtClean="0">
                          <a:solidFill>
                            <a:srgbClr val="C00000"/>
                          </a:solidFill>
                          <a:latin typeface="Cambria Math" panose="02040503050406030204" pitchFamily="18" charset="0"/>
                          <a:ea typeface="黑体" panose="02010609060101010101" pitchFamily="49" charset="-122"/>
                        </a:rPr>
                        <m:t>𝐴</m:t>
                      </m:r>
                      <m:rad>
                        <m:radPr>
                          <m:degHide m:val="on"/>
                          <m:ctrlPr>
                            <a:rPr lang="en-US" altLang="zh-CN" sz="2000" i="1" kern="0">
                              <a:solidFill>
                                <a:srgbClr val="C00000"/>
                              </a:solidFill>
                              <a:latin typeface="Cambria Math" panose="02040503050406030204" pitchFamily="18" charset="0"/>
                              <a:ea typeface="黑体" panose="02010609060101010101" pitchFamily="49" charset="-122"/>
                            </a:rPr>
                          </m:ctrlPr>
                        </m:radPr>
                        <m:deg/>
                        <m:e>
                          <m:f>
                            <m:fPr>
                              <m:ctrlPr>
                                <a:rPr lang="en-US" altLang="zh-CN" sz="2000" i="1" kern="0" smtClean="0">
                                  <a:solidFill>
                                    <a:srgbClr val="C00000"/>
                                  </a:solidFill>
                                  <a:latin typeface="Cambria Math" panose="02040503050406030204" pitchFamily="18" charset="0"/>
                                  <a:ea typeface="黑体" panose="02010609060101010101" pitchFamily="49" charset="-122"/>
                                </a:rPr>
                              </m:ctrlPr>
                            </m:fPr>
                            <m:num>
                              <m:r>
                                <a:rPr lang="en-US" altLang="zh-CN" sz="2000" b="0" i="1" kern="0" smtClean="0">
                                  <a:solidFill>
                                    <a:srgbClr val="C00000"/>
                                  </a:solidFill>
                                  <a:latin typeface="Cambria Math" panose="02040503050406030204" pitchFamily="18" charset="0"/>
                                  <a:ea typeface="黑体" panose="02010609060101010101" pitchFamily="49" charset="-122"/>
                                </a:rPr>
                                <m:t>2</m:t>
                              </m:r>
                            </m:num>
                            <m:den>
                              <m:r>
                                <a:rPr lang="zh-CN" altLang="en-US" sz="2000" i="1" kern="0" smtClean="0">
                                  <a:solidFill>
                                    <a:srgbClr val="C00000"/>
                                  </a:solidFill>
                                  <a:latin typeface="Cambria Math" panose="02040503050406030204" pitchFamily="18" charset="0"/>
                                  <a:ea typeface="黑体" panose="02010609060101010101" pitchFamily="49" charset="-122"/>
                                </a:rPr>
                                <m:t>𝜌</m:t>
                              </m:r>
                            </m:den>
                          </m:f>
                          <m:r>
                            <a:rPr lang="el-GR" altLang="zh-CN" sz="2000" i="1" kern="0">
                              <a:solidFill>
                                <a:srgbClr val="C00000"/>
                              </a:solidFill>
                              <a:latin typeface="Cambria Math" panose="02040503050406030204" pitchFamily="18" charset="0"/>
                              <a:ea typeface="Cambria Math" panose="02040503050406030204" pitchFamily="18" charset="0"/>
                            </a:rPr>
                            <m:t>𝛥</m:t>
                          </m:r>
                          <m:r>
                            <a:rPr lang="en-US" altLang="zh-CN" sz="2000" i="1" kern="0">
                              <a:solidFill>
                                <a:srgbClr val="C00000"/>
                              </a:solidFill>
                              <a:latin typeface="Cambria Math" panose="02040503050406030204" pitchFamily="18" charset="0"/>
                              <a:ea typeface="Cambria Math" panose="02040503050406030204" pitchFamily="18" charset="0"/>
                            </a:rPr>
                            <m:t>𝑝</m:t>
                          </m:r>
                        </m:e>
                      </m:rad>
                    </m:oMath>
                  </m:oMathPara>
                </a14:m>
                <a:endParaRPr lang="en-US" altLang="zh-CN" sz="2000" i="1" kern="0" dirty="0">
                  <a:solidFill>
                    <a:srgbClr val="C00000"/>
                  </a:solidFill>
                  <a:latin typeface="黑体" panose="02010609060101010101" pitchFamily="49" charset="-122"/>
                  <a:ea typeface="黑体" panose="02010609060101010101" pitchFamily="49" charset="-122"/>
                </a:endParaRPr>
              </a:p>
            </p:txBody>
          </p:sp>
        </mc:Choice>
        <mc:Fallback>
          <p:sp>
            <p:nvSpPr>
              <p:cNvPr id="8" name="矩形 7"/>
              <p:cNvSpPr>
                <a:spLocks noRot="1" noChangeAspect="1" noMove="1" noResize="1" noEditPoints="1" noAdjustHandles="1" noChangeArrowheads="1" noChangeShapeType="1" noTextEdit="1"/>
              </p:cNvSpPr>
              <p:nvPr/>
            </p:nvSpPr>
            <p:spPr>
              <a:xfrm>
                <a:off x="6442701" y="1975425"/>
                <a:ext cx="1956113" cy="1001684"/>
              </a:xfrm>
              <a:prstGeom prst="rect">
                <a:avLst/>
              </a:prstGeom>
              <a:blipFill rotWithShape="1">
                <a:blip r:embed="rId2"/>
                <a:stretch>
                  <a:fillRect l="-32" t="-57" r="16" b="23"/>
                </a:stretch>
              </a:blipFill>
            </p:spPr>
            <p:txBody>
              <a:bodyPr/>
              <a:lstStyle/>
              <a:p>
                <a:r>
                  <a:rPr lang="zh-CN" altLang="en-US">
                    <a:noFill/>
                  </a:rPr>
                  <a:t> </a:t>
                </a:r>
              </a:p>
            </p:txBody>
          </p:sp>
        </mc:Fallback>
      </mc:AlternateContent>
      <p:sp>
        <p:nvSpPr>
          <p:cNvPr id="16" name="Content Placeholder 2"/>
          <p:cNvSpPr txBox="1"/>
          <p:nvPr/>
        </p:nvSpPr>
        <p:spPr bwMode="auto">
          <a:xfrm>
            <a:off x="3551066" y="2693646"/>
            <a:ext cx="756084" cy="3872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rgbClr val="009900"/>
                </a:solidFill>
                <a:latin typeface="黑体" panose="02010609060101010101" pitchFamily="49" charset="-122"/>
                <a:ea typeface="黑体" panose="02010609060101010101" pitchFamily="49" charset="-122"/>
              </a:rPr>
              <a:t>弹簧</a:t>
            </a:r>
            <a:endParaRPr lang="zh-CN" altLang="en-US" sz="2000" kern="0" dirty="0">
              <a:solidFill>
                <a:srgbClr val="009900"/>
              </a:solidFill>
              <a:latin typeface="黑体" panose="02010609060101010101" pitchFamily="49" charset="-122"/>
              <a:ea typeface="黑体" panose="02010609060101010101" pitchFamily="49" charset="-122"/>
            </a:endParaRPr>
          </a:p>
        </p:txBody>
      </p:sp>
      <p:sp>
        <p:nvSpPr>
          <p:cNvPr id="24" name="Content Placeholder 2"/>
          <p:cNvSpPr txBox="1"/>
          <p:nvPr/>
        </p:nvSpPr>
        <p:spPr bwMode="auto">
          <a:xfrm>
            <a:off x="510332" y="5173531"/>
            <a:ext cx="723112" cy="3872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rgbClr val="FF0000"/>
                </a:solidFill>
                <a:latin typeface="黑体" panose="02010609060101010101" pitchFamily="49" charset="-122"/>
                <a:ea typeface="黑体" panose="02010609060101010101" pitchFamily="49" charset="-122"/>
              </a:rPr>
              <a:t>阀芯</a:t>
            </a:r>
            <a:endParaRPr lang="zh-CN" altLang="en-US" sz="2000" kern="0" dirty="0">
              <a:solidFill>
                <a:srgbClr val="FF0000"/>
              </a:solidFill>
              <a:latin typeface="黑体" panose="02010609060101010101" pitchFamily="49" charset="-122"/>
              <a:ea typeface="黑体" panose="02010609060101010101" pitchFamily="49" charset="-122"/>
            </a:endParaRPr>
          </a:p>
        </p:txBody>
      </p:sp>
      <p:sp>
        <p:nvSpPr>
          <p:cNvPr id="26" name="文本框 25"/>
          <p:cNvSpPr txBox="1"/>
          <p:nvPr/>
        </p:nvSpPr>
        <p:spPr>
          <a:xfrm>
            <a:off x="2666775" y="5616683"/>
            <a:ext cx="1210588" cy="338554"/>
          </a:xfrm>
          <a:prstGeom prst="rect">
            <a:avLst/>
          </a:prstGeom>
          <a:noFill/>
        </p:spPr>
        <p:txBody>
          <a:bodyPr wrap="none" rtlCol="0">
            <a:spAutoFit/>
          </a:bodyPr>
          <a:lstStyle/>
          <a:p>
            <a:pPr algn="ctr">
              <a:spcBef>
                <a:spcPts val="385"/>
              </a:spcBef>
            </a:pPr>
            <a:r>
              <a:rPr lang="zh-CN" altLang="en-US" sz="1600" dirty="0">
                <a:latin typeface="黑体" panose="02010609060101010101" pitchFamily="49" charset="-122"/>
                <a:ea typeface="黑体" panose="02010609060101010101" pitchFamily="49" charset="-122"/>
              </a:rPr>
              <a:t>液压阀结构</a:t>
            </a:r>
            <a:endParaRPr lang="zh-CN" altLang="en-US" sz="16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27" name="Content Placeholder 2"/>
              <p:cNvSpPr txBox="1"/>
              <p:nvPr/>
            </p:nvSpPr>
            <p:spPr bwMode="auto">
              <a:xfrm>
                <a:off x="6367265" y="2998818"/>
                <a:ext cx="2555776" cy="160453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14:m>
                  <m:oMath xmlns:m="http://schemas.openxmlformats.org/officeDocument/2006/math">
                    <m:sSub>
                      <m:sSubPr>
                        <m:ctrlPr>
                          <a:rPr lang="en-US" altLang="zh-CN" sz="2000" i="1" kern="0" smtClean="0">
                            <a:solidFill>
                              <a:schemeClr val="tx1"/>
                            </a:solidFill>
                            <a:latin typeface="Cambria Math" panose="02040503050406030204" pitchFamily="18" charset="0"/>
                            <a:ea typeface="黑体" panose="02010609060101010101" pitchFamily="49" charset="-122"/>
                          </a:rPr>
                        </m:ctrlPr>
                      </m:sSubPr>
                      <m:e>
                        <m:r>
                          <a:rPr lang="en-US" altLang="zh-CN" sz="2000" i="1" kern="0">
                            <a:solidFill>
                              <a:schemeClr val="tx1"/>
                            </a:solidFill>
                            <a:latin typeface="Cambria Math" panose="02040503050406030204" pitchFamily="18" charset="0"/>
                            <a:ea typeface="黑体" panose="02010609060101010101" pitchFamily="49" charset="-122"/>
                          </a:rPr>
                          <m:t>𝐶</m:t>
                        </m:r>
                      </m:e>
                      <m:sub>
                        <m:r>
                          <a:rPr lang="en-US" altLang="zh-CN" sz="2000" i="1" kern="0">
                            <a:solidFill>
                              <a:schemeClr val="tx1"/>
                            </a:solidFill>
                            <a:latin typeface="Cambria Math" panose="02040503050406030204" pitchFamily="18" charset="0"/>
                            <a:ea typeface="黑体" panose="02010609060101010101" pitchFamily="49" charset="-122"/>
                          </a:rPr>
                          <m:t>𝑑</m:t>
                        </m:r>
                      </m:sub>
                    </m:sSub>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流量系数</a:t>
                </a:r>
                <a:endParaRPr lang="en-US" altLang="zh-CN" sz="2000" kern="0" dirty="0">
                  <a:solidFill>
                    <a:schemeClr val="tx1"/>
                  </a:solidFill>
                  <a:latin typeface="黑体" panose="02010609060101010101" pitchFamily="49" charset="-122"/>
                  <a:ea typeface="黑体" panose="02010609060101010101" pitchFamily="49" charset="-122"/>
                </a:endParaRPr>
              </a:p>
              <a:p>
                <a:pPr marL="0" indent="0" algn="just">
                  <a:buNone/>
                </a:pPr>
                <a14:m>
                  <m:oMath xmlns:m="http://schemas.openxmlformats.org/officeDocument/2006/math">
                    <m:r>
                      <a:rPr lang="en-US" altLang="zh-CN" sz="2000" i="1" kern="0">
                        <a:solidFill>
                          <a:schemeClr val="tx1"/>
                        </a:solidFill>
                        <a:latin typeface="Cambria Math" panose="02040503050406030204" pitchFamily="18" charset="0"/>
                        <a:ea typeface="黑体" panose="02010609060101010101" pitchFamily="49" charset="-122"/>
                      </a:rPr>
                      <m:t>𝐴</m:t>
                    </m:r>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阀口通流面积</a:t>
                </a:r>
                <a:endParaRPr lang="en-US" altLang="zh-CN" sz="2000" kern="0" dirty="0">
                  <a:solidFill>
                    <a:schemeClr val="tx1"/>
                  </a:solidFill>
                  <a:latin typeface="黑体" panose="02010609060101010101" pitchFamily="49" charset="-122"/>
                  <a:ea typeface="黑体" panose="02010609060101010101" pitchFamily="49" charset="-122"/>
                </a:endParaRPr>
              </a:p>
              <a:p>
                <a:pPr marL="0" indent="0" algn="just">
                  <a:buNone/>
                </a:pPr>
                <a14:m>
                  <m:oMath xmlns:m="http://schemas.openxmlformats.org/officeDocument/2006/math">
                    <m:r>
                      <a:rPr lang="zh-CN" altLang="en-US" sz="2000" i="1" kern="0">
                        <a:solidFill>
                          <a:schemeClr val="tx1"/>
                        </a:solidFill>
                        <a:latin typeface="Cambria Math" panose="02040503050406030204" pitchFamily="18" charset="0"/>
                        <a:ea typeface="黑体" panose="02010609060101010101" pitchFamily="49" charset="-122"/>
                      </a:rPr>
                      <m:t>𝜌</m:t>
                    </m:r>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液体密度</a:t>
                </a:r>
                <a:endParaRPr lang="en-US" altLang="zh-CN" sz="2000" kern="0" dirty="0">
                  <a:solidFill>
                    <a:schemeClr val="tx1"/>
                  </a:solidFill>
                  <a:latin typeface="黑体" panose="02010609060101010101" pitchFamily="49" charset="-122"/>
                  <a:ea typeface="黑体" panose="02010609060101010101" pitchFamily="49" charset="-122"/>
                </a:endParaRPr>
              </a:p>
              <a:p>
                <a:pPr marL="0" indent="0" algn="just">
                  <a:buNone/>
                </a:pPr>
                <a14:m>
                  <m:oMath xmlns:m="http://schemas.openxmlformats.org/officeDocument/2006/math">
                    <m:r>
                      <a:rPr lang="el-GR" altLang="zh-CN" sz="2000" i="1" kern="0">
                        <a:solidFill>
                          <a:schemeClr val="tx1"/>
                        </a:solidFill>
                        <a:latin typeface="Cambria Math" panose="02040503050406030204" pitchFamily="18" charset="0"/>
                        <a:ea typeface="Cambria Math" panose="02040503050406030204" pitchFamily="18" charset="0"/>
                      </a:rPr>
                      <m:t>𝛥</m:t>
                    </m:r>
                    <m:r>
                      <a:rPr lang="en-US" altLang="zh-CN" sz="2000" i="1" kern="0">
                        <a:solidFill>
                          <a:schemeClr val="tx1"/>
                        </a:solidFill>
                        <a:latin typeface="Cambria Math" panose="02040503050406030204" pitchFamily="18" charset="0"/>
                        <a:ea typeface="Cambria Math" panose="02040503050406030204" pitchFamily="18" charset="0"/>
                      </a:rPr>
                      <m:t>𝑝</m:t>
                    </m:r>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阀口前后压差</a:t>
                </a:r>
                <a:endParaRPr lang="zh-CN" altLang="en-US" sz="2000" kern="0" dirty="0">
                  <a:solidFill>
                    <a:schemeClr val="tx1"/>
                  </a:solidFill>
                  <a:latin typeface="黑体" panose="02010609060101010101" pitchFamily="49" charset="-122"/>
                  <a:ea typeface="黑体" panose="02010609060101010101" pitchFamily="49" charset="-122"/>
                </a:endParaRPr>
              </a:p>
            </p:txBody>
          </p:sp>
        </mc:Choice>
        <mc:Fallback>
          <p:sp>
            <p:nvSpPr>
              <p:cNvPr id="27" name="Content Placeholder 2"/>
              <p:cNvSpPr txBox="1">
                <a:spLocks noRot="1" noChangeAspect="1" noMove="1" noResize="1" noEditPoints="1" noAdjustHandles="1" noChangeArrowheads="1" noChangeShapeType="1" noTextEdit="1"/>
              </p:cNvSpPr>
              <p:nvPr/>
            </p:nvSpPr>
            <p:spPr bwMode="auto">
              <a:xfrm>
                <a:off x="6367265" y="2998818"/>
                <a:ext cx="2555776" cy="1604530"/>
              </a:xfrm>
              <a:prstGeom prst="rect">
                <a:avLst/>
              </a:prstGeom>
              <a:blipFill rotWithShape="1">
                <a:blip r:embed="rId3"/>
                <a:stretch>
                  <a:fillRect l="-5" t="-22" r="1" b="15"/>
                </a:stretch>
              </a:blipFill>
              <a:ln w="9525">
                <a:noFill/>
                <a:miter lim="800000"/>
              </a:ln>
            </p:spPr>
            <p:txBody>
              <a:bodyPr/>
              <a:lstStyle/>
              <a:p>
                <a:r>
                  <a:rPr lang="zh-CN" altLang="en-US">
                    <a:noFill/>
                  </a:rPr>
                  <a:t> </a:t>
                </a:r>
              </a:p>
            </p:txBody>
          </p:sp>
        </mc:Fallback>
      </mc:AlternateContent>
      <p:sp>
        <p:nvSpPr>
          <p:cNvPr id="29" name="矩形 28"/>
          <p:cNvSpPr/>
          <p:nvPr/>
        </p:nvSpPr>
        <p:spPr>
          <a:xfrm>
            <a:off x="1476634" y="3717032"/>
            <a:ext cx="1344197"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a:endCxn id="24" idx="0"/>
          </p:cNvCxnSpPr>
          <p:nvPr/>
        </p:nvCxnSpPr>
        <p:spPr>
          <a:xfrm flipH="1">
            <a:off x="871888" y="4797152"/>
            <a:ext cx="603769" cy="376379"/>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sp>
        <p:nvSpPr>
          <p:cNvPr id="32" name="矩形 31"/>
          <p:cNvSpPr/>
          <p:nvPr/>
        </p:nvSpPr>
        <p:spPr>
          <a:xfrm>
            <a:off x="2148732" y="3863656"/>
            <a:ext cx="1415156" cy="789480"/>
          </a:xfrm>
          <a:prstGeom prst="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3563888" y="3068960"/>
            <a:ext cx="313475" cy="794696"/>
          </a:xfrm>
          <a:prstGeom prst="line">
            <a:avLst/>
          </a:prstGeom>
          <a:ln w="28575">
            <a:solidFill>
              <a:srgbClr val="009900"/>
            </a:solidFill>
          </a:ln>
        </p:spPr>
        <p:style>
          <a:lnRef idx="2">
            <a:schemeClr val="dk1"/>
          </a:lnRef>
          <a:fillRef idx="0">
            <a:schemeClr val="dk1"/>
          </a:fillRef>
          <a:effectRef idx="1">
            <a:schemeClr val="dk1"/>
          </a:effectRef>
          <a:fontRef idx="minor">
            <a:schemeClr val="tx1"/>
          </a:fontRef>
        </p:style>
      </p:cxnSp>
      <p:cxnSp>
        <p:nvCxnSpPr>
          <p:cNvPr id="36" name="直接连接符 35"/>
          <p:cNvCxnSpPr/>
          <p:nvPr/>
        </p:nvCxnSpPr>
        <p:spPr>
          <a:xfrm flipH="1" flipV="1">
            <a:off x="2411760" y="2975363"/>
            <a:ext cx="103776" cy="430182"/>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sp>
        <p:nvSpPr>
          <p:cNvPr id="39" name="Content Placeholder 2"/>
          <p:cNvSpPr txBox="1"/>
          <p:nvPr/>
        </p:nvSpPr>
        <p:spPr bwMode="auto">
          <a:xfrm>
            <a:off x="2062512" y="2582944"/>
            <a:ext cx="723112" cy="3872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chemeClr val="accent2"/>
                </a:solidFill>
                <a:latin typeface="黑体" panose="02010609060101010101" pitchFamily="49" charset="-122"/>
                <a:ea typeface="黑体" panose="02010609060101010101" pitchFamily="49" charset="-122"/>
              </a:rPr>
              <a:t>阀体</a:t>
            </a:r>
            <a:endParaRPr lang="zh-CN" altLang="en-US" sz="2000" kern="0" dirty="0">
              <a:solidFill>
                <a:schemeClr val="accent2"/>
              </a:solidFill>
              <a:latin typeface="黑体" panose="02010609060101010101" pitchFamily="49" charset="-122"/>
              <a:ea typeface="黑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36712"/>
            <a:ext cx="8640960" cy="504056"/>
          </a:xfrm>
        </p:spPr>
        <p:txBody>
          <a:bodyPr/>
          <a:lstStyle/>
          <a:p>
            <a:pPr algn="just">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分类</a:t>
            </a:r>
            <a:endParaRPr lang="zh-CN" altLang="en-US" sz="2000" dirty="0">
              <a:latin typeface="黑体" panose="02010609060101010101" pitchFamily="49" charset="-122"/>
              <a:ea typeface="黑体" panose="02010609060101010101" pitchFamily="49" charset="-122"/>
            </a:endParaRPr>
          </a:p>
        </p:txBody>
      </p:sp>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液压阀概述</a:t>
            </a:r>
            <a:endParaRPr lang="en-US" sz="3200" dirty="0">
              <a:latin typeface="黑体" panose="02010609060101010101" pitchFamily="49" charset="-122"/>
              <a:ea typeface="黑体" panose="02010609060101010101" pitchFamily="49" charset="-122"/>
            </a:endParaRPr>
          </a:p>
        </p:txBody>
      </p:sp>
      <p:graphicFrame>
        <p:nvGraphicFramePr>
          <p:cNvPr id="2" name="表格 1"/>
          <p:cNvGraphicFramePr>
            <a:graphicFrameLocks noGrp="1"/>
          </p:cNvGraphicFramePr>
          <p:nvPr/>
        </p:nvGraphicFramePr>
        <p:xfrm>
          <a:off x="360000" y="1412776"/>
          <a:ext cx="8424000" cy="4942840"/>
        </p:xfrm>
        <a:graphic>
          <a:graphicData uri="http://schemas.openxmlformats.org/drawingml/2006/table">
            <a:tbl>
              <a:tblPr firstRow="1" bandRow="1">
                <a:tableStyleId>{616DA210-FB5B-4158-B5E0-FEB733F419BA}</a:tableStyleId>
              </a:tblPr>
              <a:tblGrid>
                <a:gridCol w="2088000"/>
                <a:gridCol w="2088000"/>
                <a:gridCol w="4248000"/>
              </a:tblGrid>
              <a:tr h="370840">
                <a:tc>
                  <a:txBody>
                    <a:bodyPr/>
                    <a:lstStyle/>
                    <a:p>
                      <a:pPr algn="ctr"/>
                      <a:r>
                        <a:rPr lang="zh-CN" altLang="en-US" sz="1600" b="0" dirty="0">
                          <a:latin typeface="黑体" panose="02010609060101010101" pitchFamily="49" charset="-122"/>
                          <a:ea typeface="黑体" panose="02010609060101010101" pitchFamily="49" charset="-122"/>
                        </a:rPr>
                        <a:t>分类方法</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latin typeface="黑体" panose="02010609060101010101" pitchFamily="49" charset="-122"/>
                          <a:ea typeface="黑体" panose="02010609060101010101" pitchFamily="49" charset="-122"/>
                        </a:rPr>
                        <a:t>种类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latin typeface="黑体" panose="02010609060101010101" pitchFamily="49" charset="-122"/>
                          <a:ea typeface="黑体" panose="02010609060101010101" pitchFamily="49" charset="-122"/>
                        </a:rPr>
                        <a:t>详细分类</a:t>
                      </a:r>
                      <a:endParaRPr lang="zh-CN" altLang="en-US" sz="1600" b="0" dirty="0">
                        <a:latin typeface="黑体" panose="02010609060101010101" pitchFamily="49" charset="-122"/>
                        <a:ea typeface="黑体" panose="02010609060101010101" pitchFamily="49" charset="-122"/>
                      </a:endParaRPr>
                    </a:p>
                  </a:txBody>
                  <a:tcPr anchor="ctr"/>
                </a:tc>
              </a:tr>
              <a:tr h="123613">
                <a:tc rowSpan="3">
                  <a:txBody>
                    <a:bodyPr/>
                    <a:lstStyle/>
                    <a:p>
                      <a:pPr algn="ctr"/>
                      <a:r>
                        <a:rPr lang="zh-CN" altLang="en-US" sz="1600" b="0" dirty="0">
                          <a:latin typeface="黑体" panose="02010609060101010101" pitchFamily="49" charset="-122"/>
                          <a:ea typeface="黑体" panose="02010609060101010101" pitchFamily="49" charset="-122"/>
                        </a:rPr>
                        <a:t>按机能分类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latin typeface="黑体" panose="02010609060101010101" pitchFamily="49" charset="-122"/>
                          <a:ea typeface="黑体" panose="02010609060101010101" pitchFamily="49" charset="-122"/>
                        </a:rPr>
                        <a:t>压力控制阀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b="0" dirty="0">
                          <a:latin typeface="黑体" panose="02010609060101010101" pitchFamily="49" charset="-122"/>
                          <a:ea typeface="黑体" panose="02010609060101010101" pitchFamily="49" charset="-122"/>
                        </a:rPr>
                        <a:t>溢流阀、减压阀、顺序阀、卸荷阀、平衡阀、比例压力控制阀、缓冲阀、仪表截止阀、限压切断阀、压力继电器等</a:t>
                      </a:r>
                      <a:endParaRPr lang="zh-CN" altLang="en-US" sz="1600" b="0" dirty="0">
                        <a:latin typeface="黑体" panose="02010609060101010101" pitchFamily="49" charset="-122"/>
                        <a:ea typeface="黑体" panose="02010609060101010101" pitchFamily="49" charset="-122"/>
                      </a:endParaRPr>
                    </a:p>
                  </a:txBody>
                  <a:tcPr anchor="ctr"/>
                </a:tc>
              </a:tr>
              <a:tr h="211667">
                <a:tc vMerge="1">
                  <a:tcPr/>
                </a:tc>
                <a:tc>
                  <a:txBody>
                    <a:bodyPr/>
                    <a:lstStyle/>
                    <a:p>
                      <a:pPr algn="ctr"/>
                      <a:r>
                        <a:rPr lang="zh-CN" altLang="en-US" sz="1600" b="0" dirty="0">
                          <a:latin typeface="黑体" panose="02010609060101010101" pitchFamily="49" charset="-122"/>
                          <a:ea typeface="黑体" panose="02010609060101010101" pitchFamily="49" charset="-122"/>
                        </a:rPr>
                        <a:t>流量控制阀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b="0" dirty="0">
                          <a:latin typeface="黑体" panose="02010609060101010101" pitchFamily="49" charset="-122"/>
                          <a:ea typeface="黑体" panose="02010609060101010101" pitchFamily="49" charset="-122"/>
                        </a:rPr>
                        <a:t>节流阀、单向节流阀、调速阀、分流阀、集流阀、比例流量控制阀等</a:t>
                      </a:r>
                      <a:endParaRPr lang="zh-CN" altLang="en-US" sz="1600" b="0" dirty="0">
                        <a:latin typeface="黑体" panose="02010609060101010101" pitchFamily="49" charset="-122"/>
                        <a:ea typeface="黑体" panose="02010609060101010101" pitchFamily="49" charset="-122"/>
                      </a:endParaRPr>
                    </a:p>
                  </a:txBody>
                  <a:tcPr anchor="ctr"/>
                </a:tc>
              </a:tr>
              <a:tr h="123613">
                <a:tc vMerge="1">
                  <a:tcPr/>
                </a:tc>
                <a:tc>
                  <a:txBody>
                    <a:bodyPr/>
                    <a:lstStyle/>
                    <a:p>
                      <a:pPr algn="ctr"/>
                      <a:r>
                        <a:rPr lang="zh-CN" altLang="en-US" sz="1600" b="0" dirty="0">
                          <a:latin typeface="黑体" panose="02010609060101010101" pitchFamily="49" charset="-122"/>
                          <a:ea typeface="黑体" panose="02010609060101010101" pitchFamily="49" charset="-122"/>
                        </a:rPr>
                        <a:t>方向控制阀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b="0" dirty="0">
                          <a:latin typeface="黑体" panose="02010609060101010101" pitchFamily="49" charset="-122"/>
                          <a:ea typeface="黑体" panose="02010609060101010101" pitchFamily="49" charset="-122"/>
                        </a:rPr>
                        <a:t>单向阀、液控单向阀、换向阀、行程减速阀、充液阀、梭阀、比例方向控制阀等</a:t>
                      </a:r>
                      <a:endParaRPr lang="zh-CN" altLang="en-US" sz="1600" b="0" dirty="0">
                        <a:latin typeface="黑体" panose="02010609060101010101" pitchFamily="49" charset="-122"/>
                        <a:ea typeface="黑体" panose="02010609060101010101" pitchFamily="49" charset="-122"/>
                      </a:endParaRPr>
                    </a:p>
                  </a:txBody>
                  <a:tcPr anchor="ctr"/>
                </a:tc>
              </a:tr>
              <a:tr h="0">
                <a:tc rowSpan="4">
                  <a:txBody>
                    <a:bodyPr/>
                    <a:lstStyle/>
                    <a:p>
                      <a:pPr algn="ctr"/>
                      <a:r>
                        <a:rPr lang="zh-CN" altLang="en-US" sz="1600" b="0" dirty="0">
                          <a:latin typeface="黑体" panose="02010609060101010101" pitchFamily="49" charset="-122"/>
                          <a:ea typeface="黑体" panose="02010609060101010101" pitchFamily="49" charset="-122"/>
                        </a:rPr>
                        <a:t>按结构分类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latin typeface="黑体" panose="02010609060101010101" pitchFamily="49" charset="-122"/>
                          <a:ea typeface="黑体" panose="02010609060101010101" pitchFamily="49" charset="-122"/>
                        </a:rPr>
                        <a:t>滑阀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b="0" dirty="0">
                          <a:latin typeface="黑体" panose="02010609060101010101" pitchFamily="49" charset="-122"/>
                          <a:ea typeface="黑体" panose="02010609060101010101" pitchFamily="49" charset="-122"/>
                        </a:rPr>
                        <a:t>圆柱滑阀、旋转阀、平板滑阀</a:t>
                      </a:r>
                      <a:endParaRPr lang="zh-CN" altLang="en-US" sz="1600" b="0" dirty="0">
                        <a:latin typeface="黑体" panose="02010609060101010101" pitchFamily="49" charset="-122"/>
                        <a:ea typeface="黑体" panose="02010609060101010101" pitchFamily="49" charset="-122"/>
                      </a:endParaRPr>
                    </a:p>
                  </a:txBody>
                  <a:tcPr anchor="ctr"/>
                </a:tc>
              </a:tr>
              <a:tr h="242570">
                <a:tc vMerge="1">
                  <a:tcPr/>
                </a:tc>
                <a:tc>
                  <a:txBody>
                    <a:bodyPr/>
                    <a:lstStyle/>
                    <a:p>
                      <a:pPr algn="ctr"/>
                      <a:r>
                        <a:rPr lang="zh-CN" altLang="en-US" sz="1600" b="0" dirty="0">
                          <a:latin typeface="黑体" panose="02010609060101010101" pitchFamily="49" charset="-122"/>
                          <a:ea typeface="黑体" panose="02010609060101010101" pitchFamily="49" charset="-122"/>
                        </a:rPr>
                        <a:t>座阀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b="0" dirty="0">
                          <a:latin typeface="黑体" panose="02010609060101010101" pitchFamily="49" charset="-122"/>
                          <a:ea typeface="黑体" panose="02010609060101010101" pitchFamily="49" charset="-122"/>
                        </a:rPr>
                        <a:t>锥阀、球阀</a:t>
                      </a:r>
                      <a:endParaRPr lang="zh-CN" altLang="en-US" sz="1600" b="0" dirty="0">
                        <a:latin typeface="黑体" panose="02010609060101010101" pitchFamily="49" charset="-122"/>
                        <a:ea typeface="黑体" panose="02010609060101010101" pitchFamily="49" charset="-122"/>
                      </a:endParaRPr>
                    </a:p>
                  </a:txBody>
                  <a:tcPr anchor="ctr"/>
                </a:tc>
              </a:tr>
              <a:tr h="149860">
                <a:tc vMerge="1">
                  <a:tcPr/>
                </a:tc>
                <a:tc>
                  <a:txBody>
                    <a:bodyPr/>
                    <a:lstStyle/>
                    <a:p>
                      <a:pPr algn="ctr"/>
                      <a:r>
                        <a:rPr lang="zh-CN" altLang="en-US" sz="1600" b="0" dirty="0">
                          <a:latin typeface="黑体" panose="02010609060101010101" pitchFamily="49" charset="-122"/>
                          <a:ea typeface="黑体" panose="02010609060101010101" pitchFamily="49" charset="-122"/>
                        </a:rPr>
                        <a:t>射流管阀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zh-CN" altLang="en-US" sz="1600" b="0">
                        <a:latin typeface="黑体" panose="02010609060101010101" pitchFamily="49" charset="-122"/>
                        <a:ea typeface="黑体" panose="02010609060101010101" pitchFamily="49" charset="-122"/>
                      </a:endParaRPr>
                    </a:p>
                  </a:txBody>
                  <a:tcPr anchor="ctr"/>
                </a:tc>
              </a:tr>
              <a:tr h="0">
                <a:tc vMerge="1">
                  <a:tcPr/>
                </a:tc>
                <a:tc>
                  <a:txBody>
                    <a:bodyPr/>
                    <a:lstStyle/>
                    <a:p>
                      <a:pPr algn="ctr"/>
                      <a:r>
                        <a:rPr lang="zh-CN" altLang="en-US" sz="1600" b="0" dirty="0">
                          <a:latin typeface="黑体" panose="02010609060101010101" pitchFamily="49" charset="-122"/>
                          <a:ea typeface="黑体" panose="02010609060101010101" pitchFamily="49" charset="-122"/>
                        </a:rPr>
                        <a:t>喷嘴挡板阀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1600" b="0" dirty="0">
                          <a:latin typeface="黑体" panose="02010609060101010101" pitchFamily="49" charset="-122"/>
                          <a:ea typeface="黑体" panose="02010609060101010101" pitchFamily="49" charset="-122"/>
                        </a:rPr>
                        <a:t>单喷嘴挡板阀、双喷嘴挡板阀</a:t>
                      </a:r>
                      <a:endParaRPr lang="zh-CN" altLang="en-US" sz="1600" b="0" dirty="0">
                        <a:latin typeface="黑体" panose="02010609060101010101" pitchFamily="49" charset="-122"/>
                        <a:ea typeface="黑体" panose="02010609060101010101" pitchFamily="49" charset="-122"/>
                      </a:endParaRPr>
                    </a:p>
                  </a:txBody>
                  <a:tcPr anchor="ctr"/>
                </a:tc>
              </a:tr>
              <a:tr h="123613">
                <a:tc rowSpan="3">
                  <a:txBody>
                    <a:bodyPr/>
                    <a:lstStyle/>
                    <a:p>
                      <a:pPr algn="ctr"/>
                      <a:r>
                        <a:rPr lang="zh-CN" altLang="en-US" sz="1600" b="0" dirty="0">
                          <a:latin typeface="黑体" panose="02010609060101010101" pitchFamily="49" charset="-122"/>
                          <a:ea typeface="黑体" panose="02010609060101010101" pitchFamily="49" charset="-122"/>
                        </a:rPr>
                        <a:t>按操纵方法分类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latin typeface="黑体" panose="02010609060101010101" pitchFamily="49" charset="-122"/>
                          <a:ea typeface="黑体" panose="02010609060101010101" pitchFamily="49" charset="-122"/>
                        </a:rPr>
                        <a:t>手动阀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b="0" dirty="0">
                          <a:latin typeface="黑体" panose="02010609060101010101" pitchFamily="49" charset="-122"/>
                          <a:ea typeface="黑体" panose="02010609060101010101" pitchFamily="49" charset="-122"/>
                        </a:rPr>
                        <a:t>手把及手轮、踏板、杠杆</a:t>
                      </a:r>
                      <a:endParaRPr lang="zh-CN" altLang="en-US" sz="1600" b="0" dirty="0">
                        <a:latin typeface="黑体" panose="02010609060101010101" pitchFamily="49" charset="-122"/>
                        <a:ea typeface="黑体" panose="02010609060101010101" pitchFamily="49" charset="-122"/>
                      </a:endParaRPr>
                    </a:p>
                  </a:txBody>
                  <a:tcPr anchor="ctr"/>
                </a:tc>
              </a:tr>
              <a:tr h="211667">
                <a:tc vMerge="1">
                  <a:tcPr/>
                </a:tc>
                <a:tc>
                  <a:txBody>
                    <a:bodyPr/>
                    <a:lstStyle/>
                    <a:p>
                      <a:pPr algn="ctr"/>
                      <a:r>
                        <a:rPr lang="zh-CN" altLang="en-US" sz="1600" b="0" dirty="0">
                          <a:latin typeface="黑体" panose="02010609060101010101" pitchFamily="49" charset="-122"/>
                          <a:ea typeface="黑体" panose="02010609060101010101" pitchFamily="49" charset="-122"/>
                        </a:rPr>
                        <a:t>机</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液</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气动阀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b="0" dirty="0">
                          <a:latin typeface="黑体" panose="02010609060101010101" pitchFamily="49" charset="-122"/>
                          <a:ea typeface="黑体" panose="02010609060101010101" pitchFamily="49" charset="-122"/>
                        </a:rPr>
                        <a:t>挡块及碰块、弹簧、液压、气动</a:t>
                      </a:r>
                      <a:endParaRPr lang="zh-CN" altLang="en-US" sz="1600" b="0" dirty="0">
                        <a:latin typeface="黑体" panose="02010609060101010101" pitchFamily="49" charset="-122"/>
                        <a:ea typeface="黑体" panose="02010609060101010101" pitchFamily="49" charset="-122"/>
                      </a:endParaRPr>
                    </a:p>
                  </a:txBody>
                  <a:tcPr anchor="ctr"/>
                </a:tc>
              </a:tr>
              <a:tr h="123613">
                <a:tc vMerge="1">
                  <a:tcPr/>
                </a:tc>
                <a:tc>
                  <a:txBody>
                    <a:bodyPr/>
                    <a:lstStyle/>
                    <a:p>
                      <a:pPr algn="ctr"/>
                      <a:r>
                        <a:rPr lang="zh-CN" altLang="en-US" sz="1600" b="0" dirty="0">
                          <a:latin typeface="黑体" panose="02010609060101010101" pitchFamily="49" charset="-122"/>
                          <a:ea typeface="黑体" panose="02010609060101010101" pitchFamily="49" charset="-122"/>
                        </a:rPr>
                        <a:t>电动阀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b="0" dirty="0">
                          <a:latin typeface="黑体" panose="02010609060101010101" pitchFamily="49" charset="-122"/>
                          <a:ea typeface="黑体" panose="02010609060101010101" pitchFamily="49" charset="-122"/>
                        </a:rPr>
                        <a:t>普通</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比例电磁铁控制、力马达</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力矩马达</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步进电动机</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伺服电动机控制</a:t>
                      </a:r>
                      <a:endParaRPr lang="zh-CN" altLang="en-US" sz="1600" b="0" dirty="0">
                        <a:latin typeface="黑体" panose="02010609060101010101" pitchFamily="49" charset="-122"/>
                        <a:ea typeface="黑体" panose="02010609060101010101" pitchFamily="49" charset="-122"/>
                      </a:endParaRPr>
                    </a:p>
                  </a:txBody>
                  <a:tcPr anchor="ct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36712"/>
            <a:ext cx="8640960" cy="504056"/>
          </a:xfrm>
        </p:spPr>
        <p:txBody>
          <a:bodyPr/>
          <a:lstStyle/>
          <a:p>
            <a:pPr algn="just">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分类</a:t>
            </a:r>
            <a:endParaRPr lang="zh-CN" altLang="en-US" sz="2000" dirty="0">
              <a:latin typeface="黑体" panose="02010609060101010101" pitchFamily="49" charset="-122"/>
              <a:ea typeface="黑体" panose="02010609060101010101" pitchFamily="49" charset="-122"/>
            </a:endParaRPr>
          </a:p>
        </p:txBody>
      </p:sp>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液压阀概述</a:t>
            </a:r>
            <a:endParaRPr lang="en-US" sz="3200" dirty="0">
              <a:latin typeface="黑体" panose="02010609060101010101" pitchFamily="49" charset="-122"/>
              <a:ea typeface="黑体" panose="02010609060101010101" pitchFamily="49" charset="-122"/>
            </a:endParaRPr>
          </a:p>
        </p:txBody>
      </p:sp>
      <p:graphicFrame>
        <p:nvGraphicFramePr>
          <p:cNvPr id="2" name="表格 1"/>
          <p:cNvGraphicFramePr>
            <a:graphicFrameLocks noGrp="1"/>
          </p:cNvGraphicFramePr>
          <p:nvPr/>
        </p:nvGraphicFramePr>
        <p:xfrm>
          <a:off x="360000" y="1536732"/>
          <a:ext cx="8424000" cy="4516120"/>
        </p:xfrm>
        <a:graphic>
          <a:graphicData uri="http://schemas.openxmlformats.org/drawingml/2006/table">
            <a:tbl>
              <a:tblPr firstRow="1" bandRow="1">
                <a:tableStyleId>{616DA210-FB5B-4158-B5E0-FEB733F419BA}</a:tableStyleId>
              </a:tblPr>
              <a:tblGrid>
                <a:gridCol w="2088000"/>
                <a:gridCol w="2088000"/>
                <a:gridCol w="4248000"/>
              </a:tblGrid>
              <a:tr h="370840">
                <a:tc>
                  <a:txBody>
                    <a:bodyPr/>
                    <a:lstStyle/>
                    <a:p>
                      <a:pPr algn="ctr"/>
                      <a:r>
                        <a:rPr lang="zh-CN" altLang="en-US" sz="1600" dirty="0">
                          <a:latin typeface="黑体" panose="02010609060101010101" pitchFamily="49" charset="-122"/>
                          <a:ea typeface="黑体" panose="02010609060101010101" pitchFamily="49" charset="-122"/>
                        </a:rPr>
                        <a:t>分类方法</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种类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详细分类</a:t>
                      </a:r>
                      <a:endParaRPr lang="zh-CN" altLang="en-US" sz="1600" b="0" dirty="0">
                        <a:latin typeface="黑体" panose="02010609060101010101" pitchFamily="49" charset="-122"/>
                        <a:ea typeface="黑体" panose="02010609060101010101" pitchFamily="49" charset="-122"/>
                      </a:endParaRPr>
                    </a:p>
                  </a:txBody>
                  <a:tcPr anchor="ctr"/>
                </a:tc>
              </a:tr>
              <a:tr h="123613">
                <a:tc rowSpan="3">
                  <a:txBody>
                    <a:bodyPr/>
                    <a:lstStyle/>
                    <a:p>
                      <a:pPr algn="ctr"/>
                      <a:r>
                        <a:rPr lang="zh-CN" altLang="en-US" sz="1600" dirty="0">
                          <a:latin typeface="黑体" panose="02010609060101010101" pitchFamily="49" charset="-122"/>
                          <a:ea typeface="黑体" panose="02010609060101010101" pitchFamily="49" charset="-122"/>
                        </a:rPr>
                        <a:t>按连接方式分类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管式连接</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螺纹式连接、法兰式连接</a:t>
                      </a:r>
                      <a:endParaRPr lang="zh-CN" altLang="en-US" sz="1600" b="0" dirty="0">
                        <a:latin typeface="黑体" panose="02010609060101010101" pitchFamily="49" charset="-122"/>
                        <a:ea typeface="黑体" panose="02010609060101010101" pitchFamily="49" charset="-122"/>
                      </a:endParaRPr>
                    </a:p>
                  </a:txBody>
                  <a:tcPr anchor="ctr"/>
                </a:tc>
              </a:tr>
              <a:tr h="211667">
                <a:tc vMerge="1">
                  <a:tcPr/>
                </a:tc>
                <a:tc>
                  <a:txBody>
                    <a:bodyPr/>
                    <a:lstStyle/>
                    <a:p>
                      <a:pPr algn="ctr"/>
                      <a:r>
                        <a:rPr lang="zh-CN" altLang="en-US" sz="1600" dirty="0">
                          <a:latin typeface="黑体" panose="02010609060101010101" pitchFamily="49" charset="-122"/>
                          <a:ea typeface="黑体" panose="02010609060101010101" pitchFamily="49" charset="-122"/>
                        </a:rPr>
                        <a:t>板式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叠加式连接</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单层连接板式、双层连接板式、油路块式、叠加阀、多路阀</a:t>
                      </a:r>
                      <a:endParaRPr lang="zh-CN" altLang="en-US" sz="1600" b="0" dirty="0">
                        <a:latin typeface="黑体" panose="02010609060101010101" pitchFamily="49" charset="-122"/>
                        <a:ea typeface="黑体" panose="02010609060101010101" pitchFamily="49" charset="-122"/>
                      </a:endParaRPr>
                    </a:p>
                  </a:txBody>
                  <a:tcPr anchor="ctr"/>
                </a:tc>
              </a:tr>
              <a:tr h="123613">
                <a:tc vMerge="1">
                  <a:tcPr/>
                </a:tc>
                <a:tc>
                  <a:txBody>
                    <a:bodyPr/>
                    <a:lstStyle/>
                    <a:p>
                      <a:pPr algn="ctr"/>
                      <a:r>
                        <a:rPr lang="zh-CN" altLang="en-US" sz="1600" dirty="0">
                          <a:latin typeface="黑体" panose="02010609060101010101" pitchFamily="49" charset="-122"/>
                          <a:ea typeface="黑体" panose="02010609060101010101" pitchFamily="49" charset="-122"/>
                        </a:rPr>
                        <a:t>插装式连接</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螺纹式插装（二、三、四通插装阀）、盖板式插装（二通插装阀）</a:t>
                      </a:r>
                      <a:endParaRPr lang="zh-CN" altLang="en-US" sz="1600" b="0" dirty="0">
                        <a:latin typeface="黑体" panose="02010609060101010101" pitchFamily="49" charset="-122"/>
                        <a:ea typeface="黑体" panose="02010609060101010101" pitchFamily="49" charset="-122"/>
                      </a:endParaRPr>
                    </a:p>
                  </a:txBody>
                  <a:tcPr anchor="ctr"/>
                </a:tc>
              </a:tr>
              <a:tr h="130810">
                <a:tc rowSpan="3">
                  <a:txBody>
                    <a:bodyPr/>
                    <a:lstStyle/>
                    <a:p>
                      <a:pPr algn="ctr"/>
                      <a:r>
                        <a:rPr lang="zh-CN" altLang="en-US" sz="1600" dirty="0">
                          <a:latin typeface="黑体" panose="02010609060101010101" pitchFamily="49" charset="-122"/>
                          <a:ea typeface="黑体" panose="02010609060101010101" pitchFamily="49" charset="-122"/>
                        </a:rPr>
                        <a:t>按控制方式分类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比例阀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电液比例压力阀、电液比例流量阀、电液比例换向阀、电液比例复合阀、电液比例多路阀</a:t>
                      </a:r>
                      <a:endParaRPr lang="zh-CN" altLang="en-US" sz="1600" b="0" dirty="0">
                        <a:latin typeface="黑体" panose="02010609060101010101" pitchFamily="49" charset="-122"/>
                        <a:ea typeface="黑体" panose="02010609060101010101" pitchFamily="49" charset="-122"/>
                      </a:endParaRPr>
                    </a:p>
                  </a:txBody>
                  <a:tcPr anchor="ctr"/>
                </a:tc>
              </a:tr>
              <a:tr h="204470">
                <a:tc vMerge="1">
                  <a:tcPr/>
                </a:tc>
                <a:tc>
                  <a:txBody>
                    <a:bodyPr/>
                    <a:lstStyle/>
                    <a:p>
                      <a:pPr algn="ctr"/>
                      <a:r>
                        <a:rPr lang="zh-CN" altLang="en-US" sz="1600" dirty="0">
                          <a:latin typeface="黑体" panose="02010609060101010101" pitchFamily="49" charset="-122"/>
                          <a:ea typeface="黑体" panose="02010609060101010101" pitchFamily="49" charset="-122"/>
                        </a:rPr>
                        <a:t>伺服阀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单级电液流量伺服阀、两级（喷嘴挡板式、滑阀式）电液流量伺服阀、三级电液流量伺服阀、电液压力伺服阀、气液伺服阀、机液伺服阀</a:t>
                      </a:r>
                      <a:endParaRPr lang="zh-CN" altLang="en-US" sz="1600" b="0" dirty="0">
                        <a:latin typeface="黑体" panose="02010609060101010101" pitchFamily="49" charset="-122"/>
                        <a:ea typeface="黑体" panose="02010609060101010101" pitchFamily="49" charset="-122"/>
                      </a:endParaRPr>
                    </a:p>
                  </a:txBody>
                  <a:tcPr anchor="ctr"/>
                </a:tc>
              </a:tr>
              <a:tr h="130810">
                <a:tc vMerge="1">
                  <a:tcPr/>
                </a:tc>
                <a:tc>
                  <a:txBody>
                    <a:bodyPr/>
                    <a:lstStyle/>
                    <a:p>
                      <a:pPr algn="ctr"/>
                      <a:r>
                        <a:rPr lang="zh-CN" altLang="en-US" sz="1600" dirty="0">
                          <a:latin typeface="黑体" panose="02010609060101010101" pitchFamily="49" charset="-122"/>
                          <a:ea typeface="黑体" panose="02010609060101010101" pitchFamily="49" charset="-122"/>
                        </a:rPr>
                        <a:t>数字控制阀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数字控制压力阀、数字控制流量阀与方向阀</a:t>
                      </a:r>
                      <a:endParaRPr lang="zh-CN" altLang="en-US" sz="1600" b="0" dirty="0">
                        <a:latin typeface="黑体" panose="02010609060101010101" pitchFamily="49" charset="-122"/>
                        <a:ea typeface="黑体" panose="02010609060101010101" pitchFamily="49" charset="-122"/>
                      </a:endParaRPr>
                    </a:p>
                  </a:txBody>
                  <a:tcPr anchor="ctr"/>
                </a:tc>
              </a:tr>
              <a:tr h="229447">
                <a:tc rowSpan="2">
                  <a:txBody>
                    <a:bodyPr/>
                    <a:lstStyle/>
                    <a:p>
                      <a:pPr algn="ctr"/>
                      <a:r>
                        <a:rPr lang="zh-CN" altLang="en-US" sz="1600" dirty="0">
                          <a:latin typeface="黑体" panose="02010609060101010101" pitchFamily="49" charset="-122"/>
                          <a:ea typeface="黑体" panose="02010609060101010101" pitchFamily="49" charset="-122"/>
                        </a:rPr>
                        <a:t>按输出参数可调节性分类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开关控制阀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方向控制阀、顺序阀、限速切断阀、逻辑阀</a:t>
                      </a:r>
                      <a:endParaRPr lang="zh-CN" altLang="en-US" sz="1600" b="0" dirty="0">
                        <a:latin typeface="黑体" panose="02010609060101010101" pitchFamily="49" charset="-122"/>
                        <a:ea typeface="黑体" panose="02010609060101010101" pitchFamily="49" charset="-122"/>
                      </a:endParaRPr>
                    </a:p>
                  </a:txBody>
                  <a:tcPr anchor="ctr"/>
                </a:tc>
              </a:tr>
              <a:tr h="229447">
                <a:tc vMerge="1">
                  <a:tcPr/>
                </a:tc>
                <a:tc>
                  <a:txBody>
                    <a:bodyPr/>
                    <a:lstStyle/>
                    <a:p>
                      <a:pPr algn="ctr"/>
                      <a:r>
                        <a:rPr lang="zh-CN" altLang="en-US" sz="1600" dirty="0">
                          <a:latin typeface="黑体" panose="02010609060101010101" pitchFamily="49" charset="-122"/>
                          <a:ea typeface="黑体" panose="02010609060101010101" pitchFamily="49" charset="-122"/>
                        </a:rPr>
                        <a:t>输出参数连续可调的阀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溢流阀、减压阀、节流阀、调速阀、各类电液控制阀（比例阀、伺服阀）</a:t>
                      </a:r>
                      <a:endParaRPr lang="zh-CN" altLang="en-US" sz="1600" b="0" dirty="0">
                        <a:latin typeface="黑体" panose="02010609060101010101" pitchFamily="49" charset="-122"/>
                        <a:ea typeface="黑体" panose="02010609060101010101" pitchFamily="49" charset="-122"/>
                      </a:endParaRPr>
                    </a:p>
                  </a:txBody>
                  <a:tcPr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液压阀的共性问题</a:t>
            </a:r>
            <a:endParaRPr lang="en-US" sz="32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360000" y="1412776"/>
              <a:ext cx="8424000" cy="4790440"/>
            </p:xfrm>
            <a:graphic>
              <a:graphicData uri="http://schemas.openxmlformats.org/drawingml/2006/table">
                <a:tbl>
                  <a:tblPr firstRow="1" bandRow="1">
                    <a:tableStyleId>{5940675A-B579-460E-94D1-54222C63F5DA}</a:tableStyleId>
                  </a:tblPr>
                  <a:tblGrid>
                    <a:gridCol w="2088000"/>
                    <a:gridCol w="2088000"/>
                    <a:gridCol w="4248000"/>
                  </a:tblGrid>
                  <a:tr h="370840">
                    <a:tc>
                      <a:txBody>
                        <a:bodyPr/>
                        <a:lstStyle/>
                        <a:p>
                          <a:pPr algn="ctr"/>
                          <a:r>
                            <a:rPr lang="zh-CN" altLang="en-US" sz="1600" dirty="0">
                              <a:latin typeface="黑体" panose="02010609060101010101" pitchFamily="49" charset="-122"/>
                              <a:ea typeface="黑体" panose="02010609060101010101" pitchFamily="49" charset="-122"/>
                            </a:rPr>
                            <a:t>类型</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阀口形式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通流截面计算公式</a:t>
                          </a:r>
                          <a:endParaRPr lang="zh-CN" altLang="en-US" sz="1600" b="0" dirty="0">
                            <a:latin typeface="黑体" panose="02010609060101010101" pitchFamily="49" charset="-122"/>
                            <a:ea typeface="黑体" panose="02010609060101010101" pitchFamily="49" charset="-122"/>
                          </a:endParaRPr>
                        </a:p>
                      </a:txBody>
                      <a:tcPr anchor="ctr"/>
                    </a:tc>
                  </a:tr>
                  <a:tr h="458893">
                    <a:tc>
                      <a:txBody>
                        <a:bodyPr/>
                        <a:lstStyle/>
                        <a:p>
                          <a:pPr algn="ctr"/>
                          <a:r>
                            <a:rPr lang="zh-CN" altLang="en-US" sz="1600" dirty="0">
                              <a:latin typeface="黑体" panose="02010609060101010101" pitchFamily="49" charset="-122"/>
                              <a:ea typeface="黑体" panose="02010609060101010101" pitchFamily="49" charset="-122"/>
                            </a:rPr>
                            <a:t>圆柱滑阀式</a:t>
                          </a:r>
                          <a:endParaRPr lang="zh-CN" altLang="en-US" sz="1600" b="0" baseline="3000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en-US" altLang="zh-CN" sz="1600" b="0" dirty="0">
                              <a:latin typeface="黑体" panose="02010609060101010101" pitchFamily="49" charset="-122"/>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𝐴</m:t>
                              </m:r>
                              <m:r>
                                <a:rPr lang="en-US" altLang="zh-CN" sz="1600" b="0" i="1" smtClean="0">
                                  <a:latin typeface="Cambria Math" panose="02040503050406030204" pitchFamily="18" charset="0"/>
                                  <a:ea typeface="黑体" panose="02010609060101010101" pitchFamily="49" charset="-122"/>
                                </a:rPr>
                                <m:t>=</m:t>
                              </m:r>
                              <m:r>
                                <a:rPr lang="zh-CN" altLang="en-US" sz="1600" b="0" i="1" smtClean="0">
                                  <a:latin typeface="Cambria Math" panose="02040503050406030204" pitchFamily="18" charset="0"/>
                                  <a:ea typeface="黑体" panose="02010609060101010101" pitchFamily="49" charset="-122"/>
                                </a:rPr>
                                <m:t>𝜋</m:t>
                              </m:r>
                              <m:r>
                                <a:rPr lang="en-US" altLang="zh-CN" sz="1600" b="0" i="1" smtClean="0">
                                  <a:latin typeface="Cambria Math" panose="02040503050406030204" pitchFamily="18" charset="0"/>
                                  <a:ea typeface="黑体" panose="02010609060101010101" pitchFamily="49" charset="-122"/>
                                </a:rPr>
                                <m:t>𝐷𝑥</m:t>
                              </m:r>
                            </m:oMath>
                          </a14:m>
                          <a:endParaRPr lang="zh-CN" altLang="en-US" sz="1600" b="0" dirty="0">
                            <a:latin typeface="黑体" panose="02010609060101010101" pitchFamily="49" charset="-122"/>
                            <a:ea typeface="黑体" panose="02010609060101010101" pitchFamily="49" charset="-122"/>
                          </a:endParaRPr>
                        </a:p>
                      </a:txBody>
                      <a:tcPr anchor="ctr"/>
                    </a:tc>
                  </a:tr>
                  <a:tr h="392430">
                    <a:tc>
                      <a:txBody>
                        <a:bodyPr/>
                        <a:lstStyle/>
                        <a:p>
                          <a:pPr algn="ctr"/>
                          <a:r>
                            <a:rPr lang="zh-CN" altLang="en-US" sz="1600" dirty="0">
                              <a:latin typeface="黑体" panose="02010609060101010101" pitchFamily="49" charset="-122"/>
                              <a:ea typeface="黑体" panose="02010609060101010101" pitchFamily="49" charset="-122"/>
                            </a:rPr>
                            <a:t>锥阀式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en-US" altLang="zh-CN" sz="1600" b="0" dirty="0">
                              <a:latin typeface="黑体" panose="02010609060101010101" pitchFamily="49" charset="-122"/>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𝐴</m:t>
                              </m:r>
                              <m:r>
                                <a:rPr lang="en-US" altLang="zh-CN" sz="1600" b="0" i="1" smtClean="0">
                                  <a:latin typeface="Cambria Math" panose="02040503050406030204" pitchFamily="18" charset="0"/>
                                  <a:ea typeface="黑体" panose="02010609060101010101" pitchFamily="49" charset="-122"/>
                                </a:rPr>
                                <m:t>=</m:t>
                              </m:r>
                              <m:r>
                                <a:rPr lang="zh-CN" altLang="en-US" sz="1600" b="0" i="1" smtClean="0">
                                  <a:latin typeface="Cambria Math" panose="02040503050406030204" pitchFamily="18" charset="0"/>
                                  <a:ea typeface="黑体" panose="02010609060101010101" pitchFamily="49" charset="-122"/>
                                </a:rPr>
                                <m:t>𝜋</m:t>
                              </m:r>
                              <m:r>
                                <a:rPr lang="en-US" altLang="zh-CN" sz="1600" b="0" i="1" smtClean="0">
                                  <a:latin typeface="Cambria Math" panose="02040503050406030204" pitchFamily="18" charset="0"/>
                                  <a:ea typeface="黑体" panose="02010609060101010101" pitchFamily="49" charset="-122"/>
                                </a:rPr>
                                <m:t>𝑑𝑥𝑠𝑖𝑛</m:t>
                              </m:r>
                              <m:f>
                                <m:fPr>
                                  <m:ctrlPr>
                                    <a:rPr lang="en-US" altLang="zh-CN" sz="1600" b="0" i="1" smtClean="0">
                                      <a:latin typeface="Cambria Math" panose="02040503050406030204" pitchFamily="18" charset="0"/>
                                      <a:ea typeface="黑体" panose="02010609060101010101" pitchFamily="49" charset="-122"/>
                                    </a:rPr>
                                  </m:ctrlPr>
                                </m:fPr>
                                <m:num>
                                  <m:r>
                                    <a:rPr lang="zh-CN" altLang="en-US" sz="1600" b="0" i="1" smtClean="0">
                                      <a:latin typeface="Cambria Math" panose="02040503050406030204" pitchFamily="18" charset="0"/>
                                      <a:ea typeface="黑体" panose="02010609060101010101" pitchFamily="49" charset="-122"/>
                                    </a:rPr>
                                    <m:t>𝜙</m:t>
                                  </m:r>
                                </m:num>
                                <m:den>
                                  <m:r>
                                    <a:rPr lang="en-US" altLang="zh-CN" sz="1600" b="0" i="1" smtClean="0">
                                      <a:latin typeface="Cambria Math" panose="02040503050406030204" pitchFamily="18" charset="0"/>
                                      <a:ea typeface="黑体" panose="02010609060101010101" pitchFamily="49" charset="-122"/>
                                    </a:rPr>
                                    <m:t>2</m:t>
                                  </m:r>
                                </m:den>
                              </m:f>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1</m:t>
                              </m:r>
                              <m:r>
                                <a:rPr lang="en-US" altLang="zh-CN" sz="1600" b="0" i="1" smtClean="0">
                                  <a:latin typeface="Cambria Math" panose="02040503050406030204" pitchFamily="18" charset="0"/>
                                  <a:ea typeface="黑体" panose="02010609060101010101" pitchFamily="49" charset="-122"/>
                                </a:rPr>
                                <m:t>−</m:t>
                              </m:r>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𝑥</m:t>
                                  </m:r>
                                </m:num>
                                <m:den>
                                  <m:r>
                                    <a:rPr lang="en-US" altLang="zh-CN" sz="1600" b="0" i="1" smtClean="0">
                                      <a:latin typeface="Cambria Math" panose="02040503050406030204" pitchFamily="18" charset="0"/>
                                      <a:ea typeface="黑体" panose="02010609060101010101" pitchFamily="49" charset="-122"/>
                                    </a:rPr>
                                    <m:t>2</m:t>
                                  </m:r>
                                  <m:r>
                                    <a:rPr lang="en-US" altLang="zh-CN" sz="1600" b="0" i="1" smtClean="0">
                                      <a:latin typeface="Cambria Math" panose="02040503050406030204" pitchFamily="18" charset="0"/>
                                      <a:ea typeface="黑体" panose="02010609060101010101" pitchFamily="49" charset="-122"/>
                                    </a:rPr>
                                    <m:t>𝑑</m:t>
                                  </m:r>
                                </m:den>
                              </m:f>
                              <m:r>
                                <a:rPr lang="en-US" altLang="zh-CN" sz="1600" b="0" i="1" smtClean="0">
                                  <a:latin typeface="Cambria Math" panose="02040503050406030204" pitchFamily="18" charset="0"/>
                                  <a:ea typeface="黑体" panose="02010609060101010101" pitchFamily="49" charset="-122"/>
                                </a:rPr>
                                <m:t>𝑠𝑖𝑛</m:t>
                              </m:r>
                              <m:r>
                                <a:rPr lang="zh-CN" altLang="en-US" sz="1600" b="0" i="1" smtClean="0">
                                  <a:latin typeface="Cambria Math" panose="02040503050406030204" pitchFamily="18" charset="0"/>
                                  <a:ea typeface="黑体" panose="02010609060101010101" pitchFamily="49" charset="-122"/>
                                </a:rPr>
                                <m:t>𝜙</m:t>
                              </m:r>
                              <m:r>
                                <a:rPr lang="en-US" altLang="zh-CN" sz="1600" b="0" i="1" smtClean="0">
                                  <a:latin typeface="Cambria Math" panose="02040503050406030204" pitchFamily="18" charset="0"/>
                                  <a:ea typeface="黑体" panose="02010609060101010101" pitchFamily="49" charset="-122"/>
                                </a:rPr>
                                <m:t>)</m:t>
                              </m:r>
                            </m:oMath>
                          </a14:m>
                          <a:endParaRPr lang="zh-CN" altLang="en-US" sz="1600" b="0" dirty="0">
                            <a:latin typeface="黑体" panose="02010609060101010101" pitchFamily="49" charset="-122"/>
                            <a:ea typeface="黑体" panose="02010609060101010101" pitchFamily="49" charset="-122"/>
                          </a:endParaRPr>
                        </a:p>
                      </a:txBody>
                      <a:tcPr anchor="ctr"/>
                    </a:tc>
                  </a:tr>
                  <a:tr h="458893">
                    <a:tc>
                      <a:txBody>
                        <a:bodyPr/>
                        <a:lstStyle/>
                        <a:p>
                          <a:pPr algn="ctr"/>
                          <a:r>
                            <a:rPr lang="zh-CN" altLang="en-US" sz="1600" dirty="0">
                              <a:latin typeface="黑体" panose="02010609060101010101" pitchFamily="49" charset="-122"/>
                              <a:ea typeface="黑体" panose="02010609060101010101" pitchFamily="49" charset="-122"/>
                            </a:rPr>
                            <a:t>球阀式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en-US" altLang="zh-CN" sz="1600" b="0" i="0" baseline="0" dirty="0">
                              <a:latin typeface="黑体" panose="02010609060101010101" pitchFamily="49" charset="-122"/>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𝐴</m:t>
                              </m:r>
                              <m:r>
                                <a:rPr lang="en-US" altLang="zh-CN" sz="1600" b="0" i="1" smtClean="0">
                                  <a:latin typeface="Cambria Math" panose="02040503050406030204" pitchFamily="18" charset="0"/>
                                  <a:ea typeface="黑体" panose="02010609060101010101" pitchFamily="49" charset="-122"/>
                                </a:rPr>
                                <m:t>=</m:t>
                              </m:r>
                              <m:r>
                                <a:rPr lang="zh-CN" altLang="en-US" sz="1600" b="0" i="1" smtClean="0">
                                  <a:latin typeface="Cambria Math" panose="02040503050406030204" pitchFamily="18" charset="0"/>
                                  <a:ea typeface="黑体" panose="02010609060101010101" pitchFamily="49" charset="-122"/>
                                </a:rPr>
                                <m:t>𝜋</m:t>
                              </m:r>
                              <m:r>
                                <a:rPr lang="en-US" altLang="zh-CN" sz="1600" b="0" i="1" smtClean="0">
                                  <a:latin typeface="Cambria Math" panose="02040503050406030204" pitchFamily="18" charset="0"/>
                                  <a:ea typeface="黑体" panose="02010609060101010101" pitchFamily="49" charset="-122"/>
                                </a:rPr>
                                <m:t>𝑑𝑥</m:t>
                              </m:r>
                              <m:d>
                                <m:dPr>
                                  <m:ctrlPr>
                                    <a:rPr lang="en-US" altLang="zh-CN" sz="1600" b="0" i="1" smtClean="0">
                                      <a:latin typeface="Cambria Math" panose="02040503050406030204" pitchFamily="18" charset="0"/>
                                      <a:ea typeface="黑体" panose="02010609060101010101" pitchFamily="49" charset="-122"/>
                                    </a:rPr>
                                  </m:ctrlPr>
                                </m:dPr>
                                <m:e>
                                  <m:rad>
                                    <m:radPr>
                                      <m:degHide m:val="on"/>
                                      <m:ctrlPr>
                                        <a:rPr lang="en-US" altLang="zh-CN" sz="1600" b="0" i="1" smtClean="0">
                                          <a:latin typeface="Cambria Math" panose="02040503050406030204" pitchFamily="18" charset="0"/>
                                          <a:ea typeface="黑体" panose="02010609060101010101" pitchFamily="49" charset="-122"/>
                                        </a:rPr>
                                      </m:ctrlPr>
                                    </m:radPr>
                                    <m:deg/>
                                    <m:e>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𝐷</m:t>
                                                  </m:r>
                                                </m:num>
                                                <m:den>
                                                  <m:r>
                                                    <a:rPr lang="en-US" altLang="zh-CN" sz="1600" b="0" i="1" smtClean="0">
                                                      <a:latin typeface="Cambria Math" panose="02040503050406030204" pitchFamily="18" charset="0"/>
                                                      <a:ea typeface="黑体" panose="02010609060101010101" pitchFamily="49" charset="-122"/>
                                                    </a:rPr>
                                                    <m:t>2</m:t>
                                                  </m:r>
                                                </m:den>
                                              </m:f>
                                            </m:e>
                                          </m:d>
                                        </m:e>
                                        <m:sup>
                                          <m:r>
                                            <a:rPr lang="en-US" altLang="zh-CN" sz="1600" b="0" i="1" smtClean="0">
                                              <a:latin typeface="Cambria Math" panose="02040503050406030204" pitchFamily="18" charset="0"/>
                                              <a:ea typeface="黑体" panose="02010609060101010101" pitchFamily="49" charset="-122"/>
                                            </a:rPr>
                                            <m:t>2</m:t>
                                          </m:r>
                                        </m:sup>
                                      </m:sSup>
                                      <m:r>
                                        <a:rPr lang="en-US" altLang="zh-CN" sz="1600" b="0" i="1" smtClean="0">
                                          <a:latin typeface="Cambria Math" panose="02040503050406030204" pitchFamily="18" charset="0"/>
                                          <a:ea typeface="黑体" panose="02010609060101010101" pitchFamily="49" charset="-122"/>
                                        </a:rPr>
                                        <m:t>−</m:t>
                                      </m:r>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𝑑</m:t>
                                                  </m:r>
                                                </m:num>
                                                <m:den>
                                                  <m:r>
                                                    <a:rPr lang="en-US" altLang="zh-CN" sz="1600" b="0" i="1" smtClean="0">
                                                      <a:latin typeface="Cambria Math" panose="02040503050406030204" pitchFamily="18" charset="0"/>
                                                      <a:ea typeface="黑体" panose="02010609060101010101" pitchFamily="49" charset="-122"/>
                                                    </a:rPr>
                                                    <m:t>2</m:t>
                                                  </m:r>
                                                </m:den>
                                              </m:f>
                                            </m:e>
                                          </m:d>
                                        </m:e>
                                        <m:sup>
                                          <m:r>
                                            <a:rPr lang="en-US" altLang="zh-CN" sz="1600" b="0" i="1" smtClean="0">
                                              <a:latin typeface="Cambria Math" panose="02040503050406030204" pitchFamily="18" charset="0"/>
                                              <a:ea typeface="黑体" panose="02010609060101010101" pitchFamily="49" charset="-122"/>
                                            </a:rPr>
                                            <m:t>2</m:t>
                                          </m:r>
                                        </m:sup>
                                      </m:sSup>
                                    </m:e>
                                  </m:rad>
                                  <m:r>
                                    <a:rPr lang="en-US" altLang="zh-CN" sz="1600" b="0" i="1" smtClean="0">
                                      <a:latin typeface="Cambria Math" panose="02040503050406030204" pitchFamily="18" charset="0"/>
                                      <a:ea typeface="黑体" panose="02010609060101010101" pitchFamily="49" charset="-122"/>
                                    </a:rPr>
                                    <m:t>+</m:t>
                                  </m:r>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𝑥</m:t>
                                      </m:r>
                                    </m:num>
                                    <m:den>
                                      <m:r>
                                        <a:rPr lang="en-US" altLang="zh-CN" sz="1600" b="0" i="1" smtClean="0">
                                          <a:latin typeface="Cambria Math" panose="02040503050406030204" pitchFamily="18" charset="0"/>
                                          <a:ea typeface="黑体" panose="02010609060101010101" pitchFamily="49" charset="-122"/>
                                        </a:rPr>
                                        <m:t>2</m:t>
                                      </m:r>
                                    </m:den>
                                  </m:f>
                                </m:e>
                              </m:d>
                              <m:r>
                                <a:rPr lang="en-US" altLang="zh-CN" sz="1600" b="0" i="1" smtClean="0">
                                  <a:latin typeface="Cambria Math" panose="02040503050406030204" pitchFamily="18" charset="0"/>
                                  <a:ea typeface="黑体" panose="02010609060101010101" pitchFamily="49" charset="-122"/>
                                </a:rPr>
                                <m:t>/</m:t>
                              </m:r>
                              <m:rad>
                                <m:radPr>
                                  <m:degHide m:val="on"/>
                                  <m:ctrlPr>
                                    <a:rPr lang="en-US" altLang="zh-CN" sz="1600" b="0" i="1" smtClean="0">
                                      <a:latin typeface="Cambria Math" panose="02040503050406030204" pitchFamily="18" charset="0"/>
                                      <a:ea typeface="黑体" panose="02010609060101010101" pitchFamily="49" charset="-122"/>
                                    </a:rPr>
                                  </m:ctrlPr>
                                </m:radPr>
                                <m:deg/>
                                <m:e>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𝑑</m:t>
                                              </m:r>
                                            </m:num>
                                            <m:den>
                                              <m:r>
                                                <a:rPr lang="en-US" altLang="zh-CN" sz="1600" b="0" i="1" smtClean="0">
                                                  <a:latin typeface="Cambria Math" panose="02040503050406030204" pitchFamily="18" charset="0"/>
                                                  <a:ea typeface="黑体" panose="02010609060101010101" pitchFamily="49" charset="-122"/>
                                                </a:rPr>
                                                <m:t>2</m:t>
                                              </m:r>
                                            </m:den>
                                          </m:f>
                                        </m:e>
                                      </m:d>
                                    </m:e>
                                    <m:sup>
                                      <m:r>
                                        <a:rPr lang="en-US" altLang="zh-CN" sz="1600" b="0" i="1" smtClean="0">
                                          <a:latin typeface="Cambria Math" panose="02040503050406030204" pitchFamily="18" charset="0"/>
                                          <a:ea typeface="黑体" panose="02010609060101010101" pitchFamily="49" charset="-122"/>
                                        </a:rPr>
                                        <m:t>2</m:t>
                                      </m:r>
                                    </m:sup>
                                  </m:sSup>
                                  <m:r>
                                    <a:rPr lang="en-US" altLang="zh-CN" sz="1600" b="0" i="1" smtClean="0">
                                      <a:latin typeface="Cambria Math" panose="02040503050406030204" pitchFamily="18" charset="0"/>
                                      <a:ea typeface="黑体" panose="02010609060101010101" pitchFamily="49" charset="-122"/>
                                    </a:rPr>
                                    <m:t>+</m:t>
                                  </m:r>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rad>
                                            <m:radPr>
                                              <m:degHide m:val="on"/>
                                              <m:ctrlPr>
                                                <a:rPr lang="en-US" altLang="zh-CN" sz="1600" b="0" i="1" smtClean="0">
                                                  <a:latin typeface="Cambria Math" panose="02040503050406030204" pitchFamily="18" charset="0"/>
                                                  <a:ea typeface="黑体" panose="02010609060101010101" pitchFamily="49" charset="-122"/>
                                                </a:rPr>
                                              </m:ctrlPr>
                                            </m:radPr>
                                            <m:deg/>
                                            <m:e>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𝐷</m:t>
                                                          </m:r>
                                                        </m:num>
                                                        <m:den>
                                                          <m:r>
                                                            <a:rPr lang="en-US" altLang="zh-CN" sz="1600" b="0" i="1" smtClean="0">
                                                              <a:latin typeface="Cambria Math" panose="02040503050406030204" pitchFamily="18" charset="0"/>
                                                              <a:ea typeface="黑体" panose="02010609060101010101" pitchFamily="49" charset="-122"/>
                                                            </a:rPr>
                                                            <m:t>2</m:t>
                                                          </m:r>
                                                        </m:den>
                                                      </m:f>
                                                    </m:e>
                                                  </m:d>
                                                </m:e>
                                                <m:sup>
                                                  <m:r>
                                                    <a:rPr lang="en-US" altLang="zh-CN" sz="1600" b="0" i="1" smtClean="0">
                                                      <a:latin typeface="Cambria Math" panose="02040503050406030204" pitchFamily="18" charset="0"/>
                                                      <a:ea typeface="黑体" panose="02010609060101010101" pitchFamily="49" charset="-122"/>
                                                    </a:rPr>
                                                    <m:t>2</m:t>
                                                  </m:r>
                                                </m:sup>
                                              </m:sSup>
                                              <m:r>
                                                <a:rPr lang="en-US" altLang="zh-CN" sz="1600" b="0" i="1" smtClean="0">
                                                  <a:latin typeface="Cambria Math" panose="02040503050406030204" pitchFamily="18" charset="0"/>
                                                  <a:ea typeface="黑体" panose="02010609060101010101" pitchFamily="49" charset="-122"/>
                                                </a:rPr>
                                                <m:t>−</m:t>
                                              </m:r>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𝑑</m:t>
                                                          </m:r>
                                                        </m:num>
                                                        <m:den>
                                                          <m:r>
                                                            <a:rPr lang="en-US" altLang="zh-CN" sz="1600" b="0" i="1" smtClean="0">
                                                              <a:latin typeface="Cambria Math" panose="02040503050406030204" pitchFamily="18" charset="0"/>
                                                              <a:ea typeface="黑体" panose="02010609060101010101" pitchFamily="49" charset="-122"/>
                                                            </a:rPr>
                                                            <m:t>2</m:t>
                                                          </m:r>
                                                        </m:den>
                                                      </m:f>
                                                    </m:e>
                                                  </m:d>
                                                </m:e>
                                                <m:sup>
                                                  <m:r>
                                                    <a:rPr lang="en-US" altLang="zh-CN" sz="1600" b="0" i="1" smtClean="0">
                                                      <a:latin typeface="Cambria Math" panose="02040503050406030204" pitchFamily="18" charset="0"/>
                                                      <a:ea typeface="黑体" panose="02010609060101010101" pitchFamily="49" charset="-122"/>
                                                    </a:rPr>
                                                    <m:t>2</m:t>
                                                  </m:r>
                                                </m:sup>
                                              </m:sSup>
                                            </m:e>
                                          </m:rad>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𝑥</m:t>
                                          </m:r>
                                        </m:e>
                                      </m:d>
                                    </m:e>
                                    <m:sup>
                                      <m:r>
                                        <a:rPr lang="en-US" altLang="zh-CN" sz="1600" b="0" i="1" smtClean="0">
                                          <a:latin typeface="Cambria Math" panose="02040503050406030204" pitchFamily="18" charset="0"/>
                                          <a:ea typeface="黑体" panose="02010609060101010101" pitchFamily="49" charset="-122"/>
                                        </a:rPr>
                                        <m:t>2</m:t>
                                      </m:r>
                                    </m:sup>
                                  </m:sSup>
                                </m:e>
                              </m:rad>
                            </m:oMath>
                          </a14:m>
                          <a:endParaRPr lang="zh-CN" altLang="en-US" sz="1600" b="0" dirty="0">
                            <a:latin typeface="黑体" panose="02010609060101010101" pitchFamily="49" charset="-122"/>
                            <a:ea typeface="黑体" panose="02010609060101010101" pitchFamily="49" charset="-122"/>
                          </a:endParaRPr>
                        </a:p>
                      </a:txBody>
                      <a:tcPr anchor="ctr"/>
                    </a:tc>
                  </a:tr>
                </a:tbl>
              </a:graphicData>
            </a:graphic>
          </p:graphicFrame>
        </mc:Choice>
        <mc:Fallback xmlns="">
          <p:graphicFrame>
            <p:nvGraphicFramePr>
              <p:cNvPr id="4" name="表格 3"/>
              <p:cNvGraphicFramePr>
                <a:graphicFrameLocks noGrp="1"/>
              </p:cNvGraphicFramePr>
              <p:nvPr/>
            </p:nvGraphicFramePr>
            <p:xfrm>
              <a:off x="360000" y="1412776"/>
              <a:ext cx="8424000" cy="4790440"/>
            </p:xfrm>
            <a:graphic>
              <a:graphicData uri="http://schemas.openxmlformats.org/drawingml/2006/table">
                <a:tbl>
                  <a:tblPr firstRow="1" bandRow="1">
                    <a:tableStyleId>{5940675A-B579-460E-94D1-54222C63F5DA}</a:tableStyleId>
                  </a:tblPr>
                  <a:tblGrid>
                    <a:gridCol w="2088000"/>
                    <a:gridCol w="2088000"/>
                    <a:gridCol w="4248000"/>
                  </a:tblGrid>
                  <a:tr h="370840">
                    <a:tc>
                      <a:txBody>
                        <a:bodyPr/>
                        <a:lstStyle/>
                        <a:p>
                          <a:pPr algn="ctr"/>
                          <a:r>
                            <a:rPr lang="zh-CN" altLang="en-US" sz="1600" dirty="0">
                              <a:latin typeface="黑体" panose="02010609060101010101" pitchFamily="49" charset="-122"/>
                              <a:ea typeface="黑体" panose="02010609060101010101" pitchFamily="49" charset="-122"/>
                            </a:rPr>
                            <a:t>类型</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阀口形式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通流截面计算公式</a:t>
                          </a:r>
                          <a:endParaRPr lang="zh-CN" altLang="en-US" sz="1600" b="0" dirty="0">
                            <a:latin typeface="黑体" panose="02010609060101010101" pitchFamily="49" charset="-122"/>
                            <a:ea typeface="黑体" panose="02010609060101010101" pitchFamily="49" charset="-122"/>
                          </a:endParaRPr>
                        </a:p>
                      </a:txBody>
                      <a:tcPr anchor="ctr"/>
                    </a:tc>
                  </a:tr>
                  <a:tr h="1554480">
                    <a:tc>
                      <a:txBody>
                        <a:bodyPr/>
                        <a:lstStyle/>
                        <a:p>
                          <a:pPr algn="ctr"/>
                          <a:r>
                            <a:rPr lang="zh-CN" altLang="en-US" sz="1600" dirty="0">
                              <a:latin typeface="黑体" panose="02010609060101010101" pitchFamily="49" charset="-122"/>
                              <a:ea typeface="黑体" panose="02010609060101010101" pitchFamily="49" charset="-122"/>
                            </a:rPr>
                            <a:t>圆柱滑阀式</a:t>
                          </a:r>
                          <a:endParaRPr lang="zh-CN" altLang="en-US" sz="1600" b="0" baseline="3000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endParaRPr lang="zh-CN"/>
                        </a:p>
                      </a:txBody>
                      <a:tcPr anchor="ctr">
                        <a:blipFill>
                          <a:blip r:embed="rId1"/>
                        </a:blipFill>
                      </a:tcPr>
                    </a:tc>
                  </a:tr>
                  <a:tr h="1310640">
                    <a:tc>
                      <a:txBody>
                        <a:bodyPr/>
                        <a:lstStyle/>
                        <a:p>
                          <a:pPr algn="ctr"/>
                          <a:r>
                            <a:rPr lang="zh-CN" altLang="en-US" sz="1600" dirty="0">
                              <a:latin typeface="黑体" panose="02010609060101010101" pitchFamily="49" charset="-122"/>
                              <a:ea typeface="黑体" panose="02010609060101010101" pitchFamily="49" charset="-122"/>
                            </a:rPr>
                            <a:t>锥阀式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endParaRPr lang="zh-CN"/>
                        </a:p>
                      </a:txBody>
                      <a:tcPr anchor="ctr">
                        <a:blipFill>
                          <a:blip r:embed="rId1"/>
                        </a:blipFill>
                      </a:tcPr>
                    </a:tc>
                  </a:tr>
                  <a:tr h="1554480">
                    <a:tc>
                      <a:txBody>
                        <a:bodyPr/>
                        <a:lstStyle/>
                        <a:p>
                          <a:pPr algn="ctr"/>
                          <a:r>
                            <a:rPr lang="zh-CN" altLang="en-US" sz="1600" dirty="0">
                              <a:latin typeface="黑体" panose="02010609060101010101" pitchFamily="49" charset="-122"/>
                              <a:ea typeface="黑体" panose="02010609060101010101" pitchFamily="49" charset="-122"/>
                            </a:rPr>
                            <a:t>球阀式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endParaRPr lang="zh-CN"/>
                        </a:p>
                      </a:txBody>
                      <a:tcPr anchor="ctr">
                        <a:blipFill>
                          <a:blip r:embed="rId1"/>
                        </a:blipFill>
                      </a:tcPr>
                    </a:tc>
                  </a:tr>
                </a:tbl>
              </a:graphicData>
            </a:graphic>
          </p:graphicFrame>
        </mc:Fallback>
      </mc:AlternateContent>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63787" y="1816120"/>
            <a:ext cx="1584176" cy="1492781"/>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874852" y="3125274"/>
            <a:ext cx="1162045" cy="1764195"/>
          </a:xfrm>
          <a:prstGeom prst="rect">
            <a:avLst/>
          </a:prstGeom>
        </p:spPr>
      </p:pic>
      <p:pic>
        <p:nvPicPr>
          <p:cNvPr id="9" name="图片 8"/>
          <p:cNvPicPr>
            <a:picLocks noChangeAspect="1"/>
          </p:cNvPicPr>
          <p:nvPr/>
        </p:nvPicPr>
        <p:blipFill rotWithShape="1">
          <a:blip r:embed="rId4" cstate="print">
            <a:extLst>
              <a:ext uri="{28A0092B-C50C-407E-A947-70E740481C1C}">
                <a14:useLocalDpi xmlns:a14="http://schemas.microsoft.com/office/drawing/2010/main" val="0"/>
              </a:ext>
            </a:extLst>
          </a:blip>
          <a:srcRect l="5039" b="5063"/>
          <a:stretch>
            <a:fillRect/>
          </a:stretch>
        </p:blipFill>
        <p:spPr>
          <a:xfrm rot="16200000">
            <a:off x="2949947" y="4389545"/>
            <a:ext cx="1087570" cy="2012519"/>
          </a:xfrm>
          <a:prstGeom prst="rect">
            <a:avLst/>
          </a:prstGeom>
        </p:spPr>
      </p:pic>
      <p:sp>
        <p:nvSpPr>
          <p:cNvPr id="14" name="Content Placeholder 2"/>
          <p:cNvSpPr txBox="1"/>
          <p:nvPr/>
        </p:nvSpPr>
        <p:spPr bwMode="auto">
          <a:xfrm>
            <a:off x="251520" y="836712"/>
            <a:ext cx="8640960" cy="504056"/>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a:latin typeface="黑体" panose="02010609060101010101" pitchFamily="49" charset="-122"/>
                <a:ea typeface="黑体" panose="02010609060101010101" pitchFamily="49" charset="-122"/>
              </a:rPr>
              <a:t>常用阀口的形式及其通流截面的计算公式</a:t>
            </a:r>
            <a:endParaRPr lang="en-US" altLang="zh-CN" sz="2400" kern="0" dirty="0">
              <a:latin typeface="黑体" panose="02010609060101010101" pitchFamily="49" charset="-122"/>
              <a:ea typeface="黑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36712"/>
            <a:ext cx="8640960" cy="504056"/>
          </a:xfrm>
        </p:spPr>
        <p:txBody>
          <a:bodyPr/>
          <a:lstStyle/>
          <a:p>
            <a:pPr algn="just">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常用阀口的形式及其通流截面的计算公式</a:t>
            </a:r>
            <a:endParaRPr lang="en-US" altLang="zh-CN" sz="2400" dirty="0">
              <a:latin typeface="黑体" panose="02010609060101010101" pitchFamily="49" charset="-122"/>
              <a:ea typeface="黑体" panose="02010609060101010101" pitchFamily="49" charset="-122"/>
            </a:endParaRPr>
          </a:p>
        </p:txBody>
      </p:sp>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液压阀的共性问题</a:t>
            </a:r>
            <a:endParaRPr lang="en-US" sz="32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nvGraphicFramePr>
            <p:xfrm>
              <a:off x="360000" y="1520203"/>
              <a:ext cx="8424000" cy="4211320"/>
            </p:xfrm>
            <a:graphic>
              <a:graphicData uri="http://schemas.openxmlformats.org/drawingml/2006/table">
                <a:tbl>
                  <a:tblPr firstRow="1" bandRow="1">
                    <a:tableStyleId>{5940675A-B579-460E-94D1-54222C63F5DA}</a:tableStyleId>
                  </a:tblPr>
                  <a:tblGrid>
                    <a:gridCol w="2088000"/>
                    <a:gridCol w="2088000"/>
                    <a:gridCol w="4248000"/>
                  </a:tblGrid>
                  <a:tr h="370840">
                    <a:tc>
                      <a:txBody>
                        <a:bodyPr/>
                        <a:lstStyle/>
                        <a:p>
                          <a:pPr algn="ctr"/>
                          <a:r>
                            <a:rPr lang="zh-CN" altLang="en-US" sz="1600" dirty="0">
                              <a:latin typeface="黑体" panose="02010609060101010101" pitchFamily="49" charset="-122"/>
                              <a:ea typeface="黑体" panose="02010609060101010101" pitchFamily="49" charset="-122"/>
                            </a:rPr>
                            <a:t>类型</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阀口形式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通流截面计算公式</a:t>
                          </a:r>
                          <a:endParaRPr lang="zh-CN" altLang="en-US" sz="1600" b="0" dirty="0">
                            <a:latin typeface="黑体" panose="02010609060101010101" pitchFamily="49" charset="-122"/>
                            <a:ea typeface="黑体" panose="02010609060101010101" pitchFamily="49" charset="-122"/>
                          </a:endParaRPr>
                        </a:p>
                      </a:txBody>
                      <a:tcPr anchor="ctr"/>
                    </a:tc>
                  </a:tr>
                  <a:tr h="458893">
                    <a:tc>
                      <a:txBody>
                        <a:bodyPr/>
                        <a:lstStyle/>
                        <a:p>
                          <a:pPr algn="ctr"/>
                          <a:r>
                            <a:rPr lang="zh-CN" altLang="en-US" sz="1600" dirty="0">
                              <a:latin typeface="黑体" panose="02010609060101010101" pitchFamily="49" charset="-122"/>
                              <a:ea typeface="黑体" panose="02010609060101010101" pitchFamily="49" charset="-122"/>
                            </a:rPr>
                            <a:t>截止阀式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txBody>
                      <a:tcPr anchor="ctr"/>
                    </a:tc>
                    <a:tc>
                      <a:txBody>
                        <a:bodyPr/>
                        <a:lstStyle/>
                        <a:p>
                          <a:pPr algn="just"/>
                          <a:r>
                            <a:rPr lang="en-US" altLang="zh-CN" sz="1600" b="0" dirty="0">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𝐴</m:t>
                              </m:r>
                              <m:r>
                                <a:rPr lang="en-US" altLang="zh-CN" sz="1600" b="0" i="1" smtClean="0">
                                  <a:latin typeface="Cambria Math" panose="02040503050406030204" pitchFamily="18" charset="0"/>
                                  <a:ea typeface="黑体" panose="02010609060101010101" pitchFamily="49" charset="-122"/>
                                </a:rPr>
                                <m:t>=</m:t>
                              </m:r>
                              <m:r>
                                <a:rPr lang="zh-CN" altLang="en-US" sz="1600" b="0" i="1" smtClean="0">
                                  <a:latin typeface="Cambria Math" panose="02040503050406030204" pitchFamily="18" charset="0"/>
                                  <a:ea typeface="黑体" panose="02010609060101010101" pitchFamily="49" charset="-122"/>
                                </a:rPr>
                                <m:t>𝜋</m:t>
                              </m:r>
                              <m:r>
                                <a:rPr lang="en-US" altLang="zh-CN" sz="1600" b="0" i="1" smtClean="0">
                                  <a:latin typeface="Cambria Math" panose="02040503050406030204" pitchFamily="18" charset="0"/>
                                  <a:ea typeface="黑体" panose="02010609060101010101" pitchFamily="49" charset="-122"/>
                                </a:rPr>
                                <m:t>𝑑𝑥</m:t>
                              </m:r>
                            </m:oMath>
                          </a14:m>
                          <a:endParaRPr lang="zh-CN" altLang="en-US" sz="1600" b="0" dirty="0">
                            <a:latin typeface="黑体" panose="02010609060101010101" pitchFamily="49" charset="-122"/>
                            <a:ea typeface="黑体" panose="02010609060101010101" pitchFamily="49" charset="-122"/>
                          </a:endParaRPr>
                        </a:p>
                      </a:txBody>
                      <a:tcPr anchor="ctr"/>
                    </a:tc>
                  </a:tr>
                  <a:tr h="392430">
                    <a:tc>
                      <a:txBody>
                        <a:bodyPr/>
                        <a:lstStyle/>
                        <a:p>
                          <a:pPr algn="ctr"/>
                          <a:r>
                            <a:rPr lang="zh-CN" altLang="en-US" sz="1600" dirty="0">
                              <a:latin typeface="黑体" panose="02010609060101010101" pitchFamily="49" charset="-122"/>
                              <a:ea typeface="黑体" panose="02010609060101010101" pitchFamily="49" charset="-122"/>
                            </a:rPr>
                            <a:t>轴向三角槽式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en-US" altLang="zh-CN" sz="1600" b="0" dirty="0">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𝐴</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𝑛</m:t>
                              </m:r>
                              <m:f>
                                <m:fPr>
                                  <m:ctrlPr>
                                    <a:rPr lang="en-US" altLang="zh-CN" sz="1600" b="0" i="1" smtClean="0">
                                      <a:latin typeface="Cambria Math" panose="02040503050406030204" pitchFamily="18" charset="0"/>
                                      <a:ea typeface="黑体" panose="02010609060101010101" pitchFamily="49" charset="-122"/>
                                    </a:rPr>
                                  </m:ctrlPr>
                                </m:fPr>
                                <m:num>
                                  <m:r>
                                    <a:rPr lang="zh-CN" altLang="en-US" sz="1600" b="0" i="1" smtClean="0">
                                      <a:latin typeface="Cambria Math" panose="02040503050406030204" pitchFamily="18" charset="0"/>
                                      <a:ea typeface="黑体" panose="02010609060101010101" pitchFamily="49" charset="-122"/>
                                    </a:rPr>
                                    <m:t>𝜙</m:t>
                                  </m:r>
                                </m:num>
                                <m:den>
                                  <m:r>
                                    <a:rPr lang="en-US" altLang="zh-CN" sz="1600" b="0" i="1" smtClean="0">
                                      <a:latin typeface="Cambria Math" panose="02040503050406030204" pitchFamily="18" charset="0"/>
                                      <a:ea typeface="黑体" panose="02010609060101010101" pitchFamily="49" charset="-122"/>
                                    </a:rPr>
                                    <m:t>2</m:t>
                                  </m:r>
                                </m:den>
                              </m:f>
                              <m:sSup>
                                <m:sSupPr>
                                  <m:ctrlPr>
                                    <a:rPr lang="en-US" altLang="zh-CN" sz="1600" b="0" i="1" smtClean="0">
                                      <a:latin typeface="Cambria Math" panose="02040503050406030204" pitchFamily="18" charset="0"/>
                                      <a:ea typeface="黑体" panose="02010609060101010101" pitchFamily="49" charset="-122"/>
                                    </a:rPr>
                                  </m:ctrlPr>
                                </m:sSupPr>
                                <m:e>
                                  <m:r>
                                    <a:rPr lang="en-US" altLang="zh-CN" sz="1600" b="0" i="1" smtClean="0">
                                      <a:latin typeface="Cambria Math" panose="02040503050406030204" pitchFamily="18" charset="0"/>
                                      <a:ea typeface="黑体" panose="02010609060101010101" pitchFamily="49" charset="-122"/>
                                    </a:rPr>
                                    <m:t>𝑥</m:t>
                                  </m:r>
                                </m:e>
                                <m:sup>
                                  <m:r>
                                    <a:rPr lang="en-US" altLang="zh-CN" sz="1600" b="0" i="1" smtClean="0">
                                      <a:latin typeface="Cambria Math" panose="02040503050406030204" pitchFamily="18" charset="0"/>
                                      <a:ea typeface="黑体" panose="02010609060101010101" pitchFamily="49" charset="-122"/>
                                    </a:rPr>
                                    <m:t>2</m:t>
                                  </m:r>
                                </m:sup>
                              </m:sSup>
                              <m:r>
                                <a:rPr lang="en-US" altLang="zh-CN" sz="1600" b="0" i="1" smtClean="0">
                                  <a:latin typeface="Cambria Math" panose="02040503050406030204" pitchFamily="18" charset="0"/>
                                  <a:ea typeface="黑体" panose="02010609060101010101" pitchFamily="49" charset="-122"/>
                                </a:rPr>
                                <m:t>𝑡𝑎𝑛</m:t>
                              </m:r>
                              <m:r>
                                <a:rPr lang="en-US" altLang="zh-CN" sz="1600" b="0" i="1" smtClean="0">
                                  <a:latin typeface="Cambria Math" panose="02040503050406030204" pitchFamily="18" charset="0"/>
                                  <a:ea typeface="黑体" panose="02010609060101010101" pitchFamily="49" charset="-122"/>
                                </a:rPr>
                                <m:t>2</m:t>
                              </m:r>
                              <m:r>
                                <a:rPr lang="zh-CN" altLang="en-US" sz="1600" b="0" i="1" smtClean="0">
                                  <a:latin typeface="Cambria Math" panose="02040503050406030204" pitchFamily="18" charset="0"/>
                                  <a:ea typeface="黑体" panose="02010609060101010101" pitchFamily="49" charset="-122"/>
                                </a:rPr>
                                <m:t>𝜃</m:t>
                              </m:r>
                            </m:oMath>
                          </a14:m>
                          <a:endParaRPr lang="en-US" altLang="zh-CN" sz="1600" b="0" dirty="0">
                            <a:latin typeface="黑体" panose="02010609060101010101" pitchFamily="49" charset="-122"/>
                            <a:ea typeface="黑体" panose="02010609060101010101" pitchFamily="49" charset="-122"/>
                          </a:endParaRPr>
                        </a:p>
                        <a:p>
                          <a:pPr algn="just"/>
                          <a:r>
                            <a:rPr lang="en-US" altLang="zh-CN" sz="1600" b="0" dirty="0">
                              <a:latin typeface="黑体" panose="02010609060101010101" pitchFamily="49" charset="-122"/>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𝑛</m:t>
                              </m:r>
                            </m:oMath>
                          </a14:m>
                          <a:r>
                            <a:rPr lang="zh-CN" altLang="en-US" sz="1600" b="0" dirty="0">
                              <a:latin typeface="黑体" panose="02010609060101010101" pitchFamily="49" charset="-122"/>
                              <a:ea typeface="黑体" panose="02010609060101010101" pitchFamily="49" charset="-122"/>
                            </a:rPr>
                            <a:t>为槽数</a:t>
                          </a:r>
                          <a:endParaRPr lang="zh-CN" altLang="en-US" sz="1600" b="0" dirty="0">
                            <a:latin typeface="黑体" panose="02010609060101010101" pitchFamily="49" charset="-122"/>
                            <a:ea typeface="黑体" panose="02010609060101010101" pitchFamily="49" charset="-122"/>
                          </a:endParaRPr>
                        </a:p>
                      </a:txBody>
                      <a:tcPr anchor="ctr"/>
                    </a:tc>
                  </a:tr>
                </a:tbl>
              </a:graphicData>
            </a:graphic>
          </p:graphicFrame>
        </mc:Choice>
        <mc:Fallback xmlns="">
          <p:graphicFrame>
            <p:nvGraphicFramePr>
              <p:cNvPr id="4" name="表格 3"/>
              <p:cNvGraphicFramePr>
                <a:graphicFrameLocks noGrp="1"/>
              </p:cNvGraphicFramePr>
              <p:nvPr/>
            </p:nvGraphicFramePr>
            <p:xfrm>
              <a:off x="360000" y="1520203"/>
              <a:ext cx="8424000" cy="4211320"/>
            </p:xfrm>
            <a:graphic>
              <a:graphicData uri="http://schemas.openxmlformats.org/drawingml/2006/table">
                <a:tbl>
                  <a:tblPr firstRow="1" bandRow="1">
                    <a:tableStyleId>{5940675A-B579-460E-94D1-54222C63F5DA}</a:tableStyleId>
                  </a:tblPr>
                  <a:tblGrid>
                    <a:gridCol w="2088000"/>
                    <a:gridCol w="2088000"/>
                    <a:gridCol w="4248000"/>
                  </a:tblGrid>
                  <a:tr h="370840">
                    <a:tc>
                      <a:txBody>
                        <a:bodyPr/>
                        <a:lstStyle/>
                        <a:p>
                          <a:pPr algn="ctr"/>
                          <a:r>
                            <a:rPr lang="zh-CN" altLang="en-US" sz="1600" dirty="0">
                              <a:latin typeface="黑体" panose="02010609060101010101" pitchFamily="49" charset="-122"/>
                              <a:ea typeface="黑体" panose="02010609060101010101" pitchFamily="49" charset="-122"/>
                            </a:rPr>
                            <a:t>类型</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阀口形式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通流截面计算公式</a:t>
                          </a:r>
                          <a:endParaRPr lang="zh-CN" altLang="en-US" sz="1600" b="0" dirty="0">
                            <a:latin typeface="黑体" panose="02010609060101010101" pitchFamily="49" charset="-122"/>
                            <a:ea typeface="黑体" panose="02010609060101010101" pitchFamily="49" charset="-122"/>
                          </a:endParaRPr>
                        </a:p>
                      </a:txBody>
                      <a:tcPr anchor="ctr"/>
                    </a:tc>
                  </a:tr>
                  <a:tr h="2286000">
                    <a:tc>
                      <a:txBody>
                        <a:bodyPr/>
                        <a:lstStyle/>
                        <a:p>
                          <a:pPr algn="ctr"/>
                          <a:r>
                            <a:rPr lang="zh-CN" altLang="en-US" sz="1600" dirty="0">
                              <a:latin typeface="黑体" panose="02010609060101010101" pitchFamily="49" charset="-122"/>
                              <a:ea typeface="黑体" panose="02010609060101010101" pitchFamily="49" charset="-122"/>
                            </a:rPr>
                            <a:t>截止阀式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txBody>
                      <a:tcPr anchor="ctr"/>
                    </a:tc>
                    <a:tc>
                      <a:txBody>
                        <a:bodyPr/>
                        <a:lstStyle/>
                        <a:p>
                          <a:endParaRPr lang="zh-CN"/>
                        </a:p>
                      </a:txBody>
                      <a:tcPr anchor="ctr">
                        <a:blipFill>
                          <a:blip r:embed="rId1"/>
                        </a:blipFill>
                      </a:tcPr>
                    </a:tc>
                  </a:tr>
                  <a:tr h="1554480">
                    <a:tc>
                      <a:txBody>
                        <a:bodyPr/>
                        <a:lstStyle/>
                        <a:p>
                          <a:pPr algn="ctr"/>
                          <a:r>
                            <a:rPr lang="zh-CN" altLang="en-US" sz="1600" dirty="0">
                              <a:latin typeface="黑体" panose="02010609060101010101" pitchFamily="49" charset="-122"/>
                              <a:ea typeface="黑体" panose="02010609060101010101" pitchFamily="49" charset="-122"/>
                            </a:rPr>
                            <a:t>轴向三角槽式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endParaRPr lang="zh-CN"/>
                        </a:p>
                      </a:txBody>
                      <a:tcPr anchor="ctr">
                        <a:blipFill>
                          <a:blip r:embed="rId1"/>
                        </a:blipFill>
                      </a:tcPr>
                    </a:tc>
                  </a:tr>
                </a:tbl>
              </a:graphicData>
            </a:graphic>
          </p:graphicFrame>
        </mc:Fallback>
      </mc:AlternateContent>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462813" y="2111532"/>
            <a:ext cx="2062594" cy="1876670"/>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9770" y="4327476"/>
            <a:ext cx="1948678" cy="11779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381" y="893926"/>
            <a:ext cx="8640960" cy="951933"/>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作用在阀芯上的力有电磁力、液压力、</a:t>
            </a:r>
            <a:r>
              <a:rPr lang="zh-CN" altLang="en-US" sz="2000" dirty="0">
                <a:solidFill>
                  <a:schemeClr val="accent2"/>
                </a:solidFill>
                <a:latin typeface="黑体" panose="02010609060101010101" pitchFamily="49" charset="-122"/>
                <a:ea typeface="黑体" panose="02010609060101010101" pitchFamily="49" charset="-122"/>
              </a:rPr>
              <a:t>液动力</a:t>
            </a:r>
            <a:r>
              <a:rPr lang="zh-CN" altLang="en-US" sz="2000" dirty="0">
                <a:latin typeface="黑体" panose="02010609060101010101" pitchFamily="49" charset="-122"/>
                <a:ea typeface="黑体" panose="02010609060101010101" pitchFamily="49" charset="-122"/>
              </a:rPr>
              <a:t>、弹簧力、摩擦力等</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液动力有</a:t>
            </a:r>
            <a:r>
              <a:rPr lang="zh-CN" altLang="en-US" sz="2000" dirty="0">
                <a:solidFill>
                  <a:schemeClr val="accent2"/>
                </a:solidFill>
                <a:latin typeface="黑体" panose="02010609060101010101" pitchFamily="49" charset="-122"/>
                <a:ea typeface="黑体" panose="02010609060101010101" pitchFamily="49" charset="-122"/>
              </a:rPr>
              <a:t>稳态液动力</a:t>
            </a:r>
            <a:r>
              <a:rPr lang="zh-CN" altLang="en-US" sz="2000" dirty="0">
                <a:latin typeface="黑体" panose="02010609060101010101" pitchFamily="49" charset="-122"/>
                <a:ea typeface="黑体" panose="02010609060101010101" pitchFamily="49" charset="-122"/>
              </a:rPr>
              <a:t>和</a:t>
            </a:r>
            <a:r>
              <a:rPr lang="zh-CN" altLang="en-US" sz="2000" dirty="0">
                <a:solidFill>
                  <a:schemeClr val="accent2"/>
                </a:solidFill>
                <a:latin typeface="黑体" panose="02010609060101010101" pitchFamily="49" charset="-122"/>
                <a:ea typeface="黑体" panose="02010609060101010101" pitchFamily="49" charset="-122"/>
              </a:rPr>
              <a:t>瞬态液动力</a:t>
            </a:r>
            <a:r>
              <a:rPr lang="zh-CN" altLang="en-US" sz="2000" dirty="0">
                <a:latin typeface="黑体" panose="02010609060101010101" pitchFamily="49" charset="-122"/>
                <a:ea typeface="黑体" panose="02010609060101010101" pitchFamily="49" charset="-122"/>
              </a:rPr>
              <a:t>两种</a:t>
            </a:r>
            <a:endParaRPr lang="en-US" altLang="zh-CN" sz="2000" dirty="0">
              <a:latin typeface="黑体" panose="02010609060101010101" pitchFamily="49" charset="-122"/>
              <a:ea typeface="黑体" panose="02010609060101010101" pitchFamily="49" charset="-122"/>
            </a:endParaRPr>
          </a:p>
        </p:txBody>
      </p:sp>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液动力</a:t>
            </a:r>
            <a:endParaRPr lang="en-US" sz="3200" dirty="0">
              <a:latin typeface="黑体" panose="02010609060101010101" pitchFamily="49" charset="-122"/>
              <a:ea typeface="黑体" panose="02010609060101010101" pitchFamily="49" charset="-122"/>
            </a:endParaRPr>
          </a:p>
        </p:txBody>
      </p:sp>
      <p:grpSp>
        <p:nvGrpSpPr>
          <p:cNvPr id="15" name="组合 14"/>
          <p:cNvGrpSpPr/>
          <p:nvPr/>
        </p:nvGrpSpPr>
        <p:grpSpPr>
          <a:xfrm>
            <a:off x="1974333" y="1988840"/>
            <a:ext cx="5215057" cy="4250693"/>
            <a:chOff x="1835696" y="1988840"/>
            <a:chExt cx="5215057" cy="4250693"/>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35696" y="1988840"/>
              <a:ext cx="5215057" cy="4250693"/>
            </a:xfrm>
            <a:prstGeom prst="rect">
              <a:avLst/>
            </a:prstGeom>
          </p:spPr>
        </p:pic>
        <p:sp>
          <p:nvSpPr>
            <p:cNvPr id="10" name="矩形 9"/>
            <p:cNvSpPr/>
            <p:nvPr/>
          </p:nvSpPr>
          <p:spPr>
            <a:xfrm>
              <a:off x="6876256" y="5877272"/>
              <a:ext cx="174497"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27200" y="5301208"/>
              <a:ext cx="21602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35896" y="3363412"/>
              <a:ext cx="2880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81862" y="3284984"/>
              <a:ext cx="2880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箭头连接符 16"/>
          <p:cNvCxnSpPr/>
          <p:nvPr/>
        </p:nvCxnSpPr>
        <p:spPr>
          <a:xfrm>
            <a:off x="3347864" y="3933056"/>
            <a:ext cx="0" cy="5040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Content Placeholder 2"/>
          <p:cNvSpPr txBox="1"/>
          <p:nvPr/>
        </p:nvSpPr>
        <p:spPr bwMode="auto">
          <a:xfrm>
            <a:off x="2555776" y="3804997"/>
            <a:ext cx="864096" cy="3872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1600" kern="0" dirty="0">
                <a:latin typeface="黑体" panose="02010609060101010101" pitchFamily="49" charset="-122"/>
                <a:ea typeface="黑体" panose="02010609060101010101" pitchFamily="49" charset="-122"/>
              </a:rPr>
              <a:t>弹簧力</a:t>
            </a:r>
            <a:endParaRPr lang="zh-CN" altLang="en-US" sz="1600" kern="0" dirty="0">
              <a:latin typeface="黑体" panose="02010609060101010101" pitchFamily="49" charset="-122"/>
              <a:ea typeface="黑体" panose="02010609060101010101" pitchFamily="49" charset="-122"/>
            </a:endParaRPr>
          </a:p>
        </p:txBody>
      </p:sp>
      <p:cxnSp>
        <p:nvCxnSpPr>
          <p:cNvPr id="20" name="直接箭头连接符 19"/>
          <p:cNvCxnSpPr/>
          <p:nvPr/>
        </p:nvCxnSpPr>
        <p:spPr>
          <a:xfrm rot="10800000">
            <a:off x="3774533" y="5480738"/>
            <a:ext cx="0" cy="5040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Content Placeholder 2"/>
          <p:cNvSpPr txBox="1"/>
          <p:nvPr/>
        </p:nvSpPr>
        <p:spPr bwMode="auto">
          <a:xfrm>
            <a:off x="3717765" y="5756531"/>
            <a:ext cx="864096" cy="387240"/>
          </a:xfrm>
          <a:prstGeom prst="rect">
            <a:avLst/>
          </a:prstGeom>
          <a:noFill/>
          <a:ln w="9525">
            <a:noFill/>
            <a:miter lim="800000"/>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1600" kern="0" dirty="0">
                <a:latin typeface="黑体" panose="02010609060101010101" pitchFamily="49" charset="-122"/>
                <a:ea typeface="黑体" panose="02010609060101010101" pitchFamily="49" charset="-122"/>
              </a:rPr>
              <a:t>液压力</a:t>
            </a:r>
            <a:endParaRPr lang="zh-CN" altLang="en-US" sz="1600" kern="0" dirty="0">
              <a:latin typeface="黑体" panose="02010609060101010101" pitchFamily="49" charset="-122"/>
              <a:ea typeface="黑体" panose="02010609060101010101" pitchFamily="49" charset="-122"/>
            </a:endParaRPr>
          </a:p>
        </p:txBody>
      </p:sp>
      <p:sp>
        <p:nvSpPr>
          <p:cNvPr id="22" name="文本框 21"/>
          <p:cNvSpPr txBox="1"/>
          <p:nvPr/>
        </p:nvSpPr>
        <p:spPr>
          <a:xfrm>
            <a:off x="3566198" y="6237547"/>
            <a:ext cx="2031325" cy="338554"/>
          </a:xfrm>
          <a:prstGeom prst="rect">
            <a:avLst/>
          </a:prstGeom>
          <a:noFill/>
        </p:spPr>
        <p:txBody>
          <a:bodyPr wrap="none" rtlCol="0">
            <a:spAutoFit/>
          </a:bodyPr>
          <a:lstStyle/>
          <a:p>
            <a:pPr algn="ctr">
              <a:spcBef>
                <a:spcPts val="385"/>
              </a:spcBef>
            </a:pPr>
            <a:r>
              <a:rPr lang="zh-CN" altLang="en-US" sz="1600" dirty="0">
                <a:latin typeface="黑体" panose="02010609060101010101" pitchFamily="49" charset="-122"/>
                <a:ea typeface="黑体" panose="02010609060101010101" pitchFamily="49" charset="-122"/>
              </a:rPr>
              <a:t>某溢流阀油路原理图</a:t>
            </a:r>
            <a:endParaRPr lang="zh-CN" altLang="en-US" sz="1600" dirty="0">
              <a:latin typeface="黑体" panose="02010609060101010101" pitchFamily="49" charset="-122"/>
              <a:ea typeface="黑体" panose="02010609060101010101" pitchFamily="49" charset="-122"/>
            </a:endParaRPr>
          </a:p>
        </p:txBody>
      </p:sp>
    </p:spTree>
  </p:cSld>
  <p:clrMapOvr>
    <a:masterClrMapping/>
  </p:clrMapOvr>
</p:sld>
</file>

<file path=ppt/tags/tag1.xml><?xml version="1.0" encoding="utf-8"?>
<p:tagLst xmlns:p="http://schemas.openxmlformats.org/presentationml/2006/main">
  <p:tag name="KSO_WM_UNIT_TABLE_BEAUTIFY" val="smartTable{321413c3-d6d9-43eb-8d42-4e920c05508a}"/>
</p:tagLst>
</file>

<file path=ppt/theme/theme1.xml><?xml version="1.0" encoding="utf-8"?>
<a:theme xmlns:a="http://schemas.openxmlformats.org/drawingml/2006/main" name="default">
  <a:themeElements>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2">
        <a:dk1>
          <a:srgbClr val="EAEAEA"/>
        </a:dk1>
        <a:lt1>
          <a:srgbClr val="FFFFFF"/>
        </a:lt1>
        <a:dk2>
          <a:srgbClr val="000000"/>
        </a:dk2>
        <a:lt2>
          <a:srgbClr val="FFFFFF"/>
        </a:lt2>
        <a:accent1>
          <a:srgbClr val="00CC99"/>
        </a:accent1>
        <a:accent2>
          <a:srgbClr val="3333CC"/>
        </a:accent2>
        <a:accent3>
          <a:srgbClr val="AAAAAA"/>
        </a:accent3>
        <a:accent4>
          <a:srgbClr val="DADADA"/>
        </a:accent4>
        <a:accent5>
          <a:srgbClr val="AAE2CA"/>
        </a:accent5>
        <a:accent6>
          <a:srgbClr val="2D2DB9"/>
        </a:accent6>
        <a:hlink>
          <a:srgbClr val="CCCCFF"/>
        </a:hlink>
        <a:folHlink>
          <a:srgbClr val="000066"/>
        </a:folHlink>
      </a:clrScheme>
      <a:clrMap bg1="dk2" tx1="lt1" bg2="dk1" tx2="lt2" accent1="accent1" accent2="accent2" accent3="accent3" accent4="accent4" accent5="accent5" accent6="accent6" hlink="hlink" folHlink="folHlink"/>
    </a:extraClrScheme>
    <a:extraClrScheme>
      <a:clrScheme name="default 3">
        <a:dk1>
          <a:srgbClr val="EAEAEA"/>
        </a:dk1>
        <a:lt1>
          <a:srgbClr val="FFFFFF"/>
        </a:lt1>
        <a:dk2>
          <a:srgbClr val="CC0000"/>
        </a:dk2>
        <a:lt2>
          <a:srgbClr val="FFFFFF"/>
        </a:lt2>
        <a:accent1>
          <a:srgbClr val="FFFF66"/>
        </a:accent1>
        <a:accent2>
          <a:srgbClr val="3333CC"/>
        </a:accent2>
        <a:accent3>
          <a:srgbClr val="E2AAAA"/>
        </a:accent3>
        <a:accent4>
          <a:srgbClr val="DADADA"/>
        </a:accent4>
        <a:accent5>
          <a:srgbClr val="FFFFB8"/>
        </a:accent5>
        <a:accent6>
          <a:srgbClr val="2D2DB9"/>
        </a:accent6>
        <a:hlink>
          <a:srgbClr val="CCCCFF"/>
        </a:hlink>
        <a:folHlink>
          <a:srgbClr val="000066"/>
        </a:folHlink>
      </a:clrScheme>
      <a:clrMap bg1="dk2" tx1="lt1" bg2="dk1" tx2="lt2" accent1="accent1" accent2="accent2" accent3="accent3" accent4="accent4" accent5="accent5" accent6="accent6" hlink="hlink" folHlink="folHlink"/>
    </a:extraClrScheme>
    <a:extraClrScheme>
      <a:clrScheme name="default 4">
        <a:dk1>
          <a:srgbClr val="FF0000"/>
        </a:dk1>
        <a:lt1>
          <a:srgbClr val="FFFFCC"/>
        </a:lt1>
        <a:dk2>
          <a:srgbClr val="FF3300"/>
        </a:dk2>
        <a:lt2>
          <a:srgbClr val="008000"/>
        </a:lt2>
        <a:accent1>
          <a:srgbClr val="33CC33"/>
        </a:accent1>
        <a:accent2>
          <a:srgbClr val="3333CC"/>
        </a:accent2>
        <a:accent3>
          <a:srgbClr val="FFFFE2"/>
        </a:accent3>
        <a:accent4>
          <a:srgbClr val="DA0000"/>
        </a:accent4>
        <a:accent5>
          <a:srgbClr val="ADE2AD"/>
        </a:accent5>
        <a:accent6>
          <a:srgbClr val="2D2DB9"/>
        </a:accent6>
        <a:hlink>
          <a:srgbClr val="CCCCFF"/>
        </a:hlink>
        <a:folHlink>
          <a:srgbClr val="000066"/>
        </a:folHlink>
      </a:clrScheme>
      <a:clrMap bg1="lt1" tx1="dk1" bg2="lt2" tx2="dk2" accent1="accent1" accent2="accent2" accent3="accent3" accent4="accent4" accent5="accent5" accent6="accent6" hlink="hlink" folHlink="folHlink"/>
    </a:extraClrScheme>
    <a:extraClrScheme>
      <a:clrScheme name="default 5">
        <a:dk1>
          <a:srgbClr val="006600"/>
        </a:dk1>
        <a:lt1>
          <a:srgbClr val="FFFFFF"/>
        </a:lt1>
        <a:dk2>
          <a:srgbClr val="006600"/>
        </a:dk2>
        <a:lt2>
          <a:srgbClr val="663300"/>
        </a:lt2>
        <a:accent1>
          <a:srgbClr val="996633"/>
        </a:accent1>
        <a:accent2>
          <a:srgbClr val="3333CC"/>
        </a:accent2>
        <a:accent3>
          <a:srgbClr val="FFFFFF"/>
        </a:accent3>
        <a:accent4>
          <a:srgbClr val="005600"/>
        </a:accent4>
        <a:accent5>
          <a:srgbClr val="CAB8AD"/>
        </a:accent5>
        <a:accent6>
          <a:srgbClr val="2D2DB9"/>
        </a:accent6>
        <a:hlink>
          <a:srgbClr val="CCCCFF"/>
        </a:hlink>
        <a:folHlink>
          <a:srgbClr val="0000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Template>
  <TotalTime>0</TotalTime>
  <Words>5803</Words>
  <Application>WPS 演示</Application>
  <PresentationFormat>全屏显示(4:3)</PresentationFormat>
  <Paragraphs>785</Paragraphs>
  <Slides>39</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Arial</vt:lpstr>
      <vt:lpstr>宋体</vt:lpstr>
      <vt:lpstr>Wingdings</vt:lpstr>
      <vt:lpstr>Times New Roman</vt:lpstr>
      <vt:lpstr>黑体</vt:lpstr>
      <vt:lpstr>Cambria Math</vt:lpstr>
      <vt:lpstr>微软雅黑</vt:lpstr>
      <vt:lpstr>Arial Unicode MS</vt:lpstr>
      <vt:lpstr>Calibri</vt:lpstr>
      <vt:lpstr>default</vt:lpstr>
      <vt:lpstr>液压传动及控制（乙）</vt:lpstr>
      <vt:lpstr>液压阀（上）目录</vt:lpstr>
      <vt:lpstr>液压阀概述</vt:lpstr>
      <vt:lpstr>液压阀概述</vt:lpstr>
      <vt:lpstr>液压阀概述</vt:lpstr>
      <vt:lpstr>液压阀概述</vt:lpstr>
      <vt:lpstr>液压阀的共性问题</vt:lpstr>
      <vt:lpstr>液压阀的共性问题</vt:lpstr>
      <vt:lpstr>液动力</vt:lpstr>
      <vt:lpstr>稳态液动力</vt:lpstr>
      <vt:lpstr>稳态液动力</vt:lpstr>
      <vt:lpstr>瞬态液动力</vt:lpstr>
      <vt:lpstr>瞬态液动力</vt:lpstr>
      <vt:lpstr>卡紧力</vt:lpstr>
      <vt:lpstr>卡紧力</vt:lpstr>
      <vt:lpstr>卡紧力</vt:lpstr>
      <vt:lpstr>阀的泄漏特性</vt:lpstr>
      <vt:lpstr>方向控制阀</vt:lpstr>
      <vt:lpstr>单向阀</vt:lpstr>
      <vt:lpstr>单向阀</vt:lpstr>
      <vt:lpstr>液控单向阀</vt:lpstr>
      <vt:lpstr>液控单向阀</vt:lpstr>
      <vt:lpstr>液控单向阀</vt:lpstr>
      <vt:lpstr>换向阀</vt:lpstr>
      <vt:lpstr>换向阀</vt:lpstr>
      <vt:lpstr>换向阀</vt:lpstr>
      <vt:lpstr>换向阀的操纵方式</vt:lpstr>
      <vt:lpstr>换向阀的操纵方式</vt:lpstr>
      <vt:lpstr>PowerPoint 演示文稿</vt:lpstr>
      <vt:lpstr>PowerPoint 演示文稿</vt:lpstr>
      <vt:lpstr>PowerPoint 演示文稿</vt:lpstr>
      <vt:lpstr>PowerPoint 演示文稿</vt:lpstr>
      <vt:lpstr>滑阀机能</vt:lpstr>
      <vt:lpstr>PowerPoint 演示文稿</vt:lpstr>
      <vt:lpstr>电磁球阀</vt:lpstr>
      <vt:lpstr>电磁换向阀的主要性能</vt:lpstr>
      <vt:lpstr>电磁换向阀的主要性能</vt:lpstr>
      <vt:lpstr>多路换向阀</vt:lpstr>
      <vt:lpstr>多路换向阀</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Hydraulic Transmissions for Wind Energy</dc:title>
  <dc:creator>Feng Wang</dc:creator>
  <cp:lastModifiedBy>Nido森</cp:lastModifiedBy>
  <cp:revision>698</cp:revision>
  <cp:lastPrinted>2113-01-01T00:00:00Z</cp:lastPrinted>
  <dcterms:created xsi:type="dcterms:W3CDTF">2010-12-21T11:12:00Z</dcterms:created>
  <dcterms:modified xsi:type="dcterms:W3CDTF">2021-12-06T08:41:06Z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y fmtid="{D5CDD505-2E9C-101B-9397-08002B2CF9AE}" pid="4" name="ICV">
    <vt:lpwstr>3C22F0A4FA534685B30EAA1EDD2536C2</vt:lpwstr>
  </property>
  <property fmtid="{D5CDD505-2E9C-101B-9397-08002B2CF9AE}" pid="5" name="KSOProductBuildVer">
    <vt:lpwstr>2052-11.1.0.11115</vt:lpwstr>
  </property>
</Properties>
</file>